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7" r:id="rId1"/>
  </p:sldMasterIdLst>
  <p:notesMasterIdLst>
    <p:notesMasterId r:id="rId33"/>
  </p:notesMasterIdLst>
  <p:handoutMasterIdLst>
    <p:handoutMasterId r:id="rId34"/>
  </p:handoutMasterIdLst>
  <p:sldIdLst>
    <p:sldId id="326" r:id="rId2"/>
    <p:sldId id="334" r:id="rId3"/>
    <p:sldId id="339" r:id="rId4"/>
    <p:sldId id="345" r:id="rId5"/>
    <p:sldId id="335" r:id="rId6"/>
    <p:sldId id="340" r:id="rId7"/>
    <p:sldId id="363" r:id="rId8"/>
    <p:sldId id="346" r:id="rId9"/>
    <p:sldId id="347" r:id="rId10"/>
    <p:sldId id="348" r:id="rId11"/>
    <p:sldId id="349" r:id="rId12"/>
    <p:sldId id="351" r:id="rId13"/>
    <p:sldId id="350" r:id="rId14"/>
    <p:sldId id="336" r:id="rId15"/>
    <p:sldId id="341" r:id="rId16"/>
    <p:sldId id="354" r:id="rId17"/>
    <p:sldId id="353" r:id="rId18"/>
    <p:sldId id="355" r:id="rId19"/>
    <p:sldId id="356" r:id="rId20"/>
    <p:sldId id="364" r:id="rId21"/>
    <p:sldId id="366" r:id="rId22"/>
    <p:sldId id="362" r:id="rId23"/>
    <p:sldId id="365" r:id="rId24"/>
    <p:sldId id="352" r:id="rId25"/>
    <p:sldId id="358" r:id="rId26"/>
    <p:sldId id="367" r:id="rId27"/>
    <p:sldId id="337" r:id="rId28"/>
    <p:sldId id="342" r:id="rId29"/>
    <p:sldId id="338" r:id="rId30"/>
    <p:sldId id="343" r:id="rId31"/>
    <p:sldId id="344" r:id="rId32"/>
  </p:sldIdLst>
  <p:sldSz cx="9144000" cy="6858000" type="screen4x3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E99C"/>
    <a:srgbClr val="45B4FF"/>
    <a:srgbClr val="1D4F91"/>
    <a:srgbClr val="005BBB"/>
    <a:srgbClr val="666666"/>
    <a:srgbClr val="828383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01" autoAdjust="0"/>
    <p:restoredTop sz="95810"/>
  </p:normalViewPr>
  <p:slideViewPr>
    <p:cSldViewPr snapToGrid="0" snapToObjects="1">
      <p:cViewPr varScale="1">
        <p:scale>
          <a:sx n="121" d="100"/>
          <a:sy n="121" d="100"/>
        </p:scale>
        <p:origin x="16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12/5/19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12/5/19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C2530-3207-434D-8DBA-C5ED8866B6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9B6311-6DC7-C246-8BE9-FF15F20977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5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23924" y="-1"/>
            <a:ext cx="5320075" cy="63161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3029533" cy="4258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3291108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CD81E1C-E7C0-5643-856D-74D7A6D19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3863701" y="692544"/>
            <a:ext cx="5290360" cy="53187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7"/>
            <a:ext cx="3029533" cy="4275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7"/>
            <a:ext cx="3292385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550263E-EA9E-6F4F-B2E4-BD35FF9FE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99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-1"/>
            <a:ext cx="9144000" cy="63161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49C74-E4F5-8D41-B244-08047CAAE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18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0A15519-F1A8-6947-A9DF-B0F701FC2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96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B2476-02A5-5B47-B943-E201EA9FE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AE654-F18D-6245-8848-994732D3C2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1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84ADAF-A181-264F-84DF-653B022629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67E50-EC2C-2049-BACB-03C002CFE0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9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ADDDE2-C548-8E44-A41D-D09937D0272F}"/>
              </a:ext>
            </a:extLst>
          </p:cNvPr>
          <p:cNvSpPr/>
          <p:nvPr userDrawn="1"/>
        </p:nvSpPr>
        <p:spPr>
          <a:xfrm>
            <a:off x="1" y="3438846"/>
            <a:ext cx="9144000" cy="3425951"/>
          </a:xfrm>
          <a:prstGeom prst="rect">
            <a:avLst/>
          </a:prstGeom>
          <a:solidFill>
            <a:srgbClr val="1D4F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7F930EF-C716-2345-8E9C-8700FA42A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92C2000-A5F7-6248-8664-29E8E7221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B6AA4F-0200-D14D-92C9-2D415866AC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15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5EDBB07-1433-AE46-93BA-02179E2A6B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0715F73-74DA-7740-A195-94D09A9A2D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7EBF4-8F35-6244-A3B1-F577249F6E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7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571316" y="1735998"/>
            <a:ext cx="6043003" cy="43092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710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F9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3D83F124-31E4-B24A-A2AE-EF8C4ADF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55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916179" y="1751872"/>
            <a:ext cx="4541837" cy="42763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71317" y="1735998"/>
            <a:ext cx="3126394" cy="4293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710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F9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1994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7886700" cy="4258402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600"/>
              </a:spcBef>
              <a:buClr>
                <a:srgbClr val="1D4F91"/>
              </a:buClr>
              <a:buFont typeface="Arial"/>
              <a:buChar char="•"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</a:p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</a:t>
            </a:r>
          </a:p>
          <a:p>
            <a:r>
              <a:rPr lang="en-US" dirty="0"/>
              <a:t>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5519"/>
            <a:ext cx="7886700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B4CCC98-1928-6840-B7FC-BA09DF3C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19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571316" y="1735411"/>
            <a:ext cx="7886699" cy="4275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Clr>
                <a:srgbClr val="005BBB"/>
              </a:buClr>
              <a:buFontTx/>
              <a:buNone/>
              <a:defRPr sz="1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52450" indent="-209550">
              <a:lnSpc>
                <a:spcPct val="120000"/>
              </a:lnSpc>
              <a:buClr>
                <a:srgbClr val="005BBB"/>
              </a:buClr>
              <a:buFont typeface="Arial" charset="0"/>
              <a:buChar char="•"/>
              <a:tabLst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5F231E-627F-D347-813F-24EE8B027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0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DD9A12F-7DD7-0E4A-B2BC-79A20AD6969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313" y="10409"/>
            <a:ext cx="9144000" cy="68519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idx="1"/>
          </p:nvPr>
        </p:nvSpPr>
        <p:spPr>
          <a:xfrm>
            <a:off x="571316" y="1740185"/>
            <a:ext cx="7886700" cy="349129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2"/>
          <p:cNvSpPr>
            <a:spLocks noGrp="1"/>
          </p:cNvSpPr>
          <p:nvPr>
            <p:ph type="title"/>
          </p:nvPr>
        </p:nvSpPr>
        <p:spPr>
          <a:xfrm>
            <a:off x="571316" y="736810"/>
            <a:ext cx="7886700" cy="868430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33B6E-AD8D-7B45-8C8F-B1A2A8D7C16B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74682" y="6435813"/>
            <a:ext cx="2244903" cy="30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2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1" r:id="rId2"/>
    <p:sldLayoutId id="2147483932" r:id="rId3"/>
    <p:sldLayoutId id="2147483930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D4F9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marR="0" indent="0" algn="l" defTabSz="685800" rtl="0" eaLnBrk="1" fontAlgn="auto" latinLnBrk="0" hangingPunct="1">
        <a:lnSpc>
          <a:spcPct val="110000"/>
        </a:lnSpc>
        <a:spcBef>
          <a:spcPts val="750"/>
        </a:spcBef>
        <a:spcAft>
          <a:spcPts val="0"/>
        </a:spcAft>
        <a:buClr>
          <a:schemeClr val="accent2"/>
        </a:buClr>
        <a:buSzTx/>
        <a:buFont typeface="Arial" panose="020B0604020202020204" pitchFamily="34" charset="0"/>
        <a:buNone/>
        <a:tabLst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1D4F91"/>
        </a:buClr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1D4F91"/>
        </a:buClr>
        <a:buFont typeface="LucidaGrande" charset="0"/>
        <a:buChar char="-"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312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5544">
          <p15:clr>
            <a:srgbClr val="F26B43"/>
          </p15:clr>
        </p15:guide>
        <p15:guide id="5" pos="216">
          <p15:clr>
            <a:srgbClr val="F26B43"/>
          </p15:clr>
        </p15:guide>
        <p15:guide id="6" pos="3348">
          <p15:clr>
            <a:srgbClr val="F26B43"/>
          </p15:clr>
        </p15:guide>
        <p15:guide id="7" pos="3528">
          <p15:clr>
            <a:srgbClr val="F26B43"/>
          </p15:clr>
        </p15:guide>
        <p15:guide id="8" pos="3384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40CA94-11E4-B645-A48E-47B4AC5ED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P9120 Final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095C2-75EC-7E40-A39E-1F80030BEB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Guojing</a:t>
            </a:r>
            <a:r>
              <a:rPr lang="en-US" dirty="0"/>
              <a:t> Wu (gw2383)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8E5118-022A-E14C-80E6-257592D34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110" y="1029365"/>
            <a:ext cx="8385704" cy="2386584"/>
          </a:xfrm>
        </p:spPr>
        <p:txBody>
          <a:bodyPr/>
          <a:lstStyle/>
          <a:p>
            <a:r>
              <a:rPr lang="en-US" altLang="zh-CN" dirty="0"/>
              <a:t>cooking</a:t>
            </a:r>
            <a:r>
              <a:rPr lang="zh-CN" altLang="en-US" dirty="0"/>
              <a:t> </a:t>
            </a:r>
            <a:r>
              <a:rPr lang="en-US" altLang="zh-CN" dirty="0"/>
              <a:t>recipe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20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67DAE5-7E93-7F47-9662-72164858D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16" y="1908748"/>
            <a:ext cx="7258891" cy="43553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EDA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E203BF9-112F-6040-B21C-4D34CAB2DFC5}"/>
              </a:ext>
            </a:extLst>
          </p:cNvPr>
          <p:cNvSpPr txBox="1">
            <a:spLocks/>
          </p:cNvSpPr>
          <p:nvPr/>
        </p:nvSpPr>
        <p:spPr>
          <a:xfrm>
            <a:off x="1291776" y="1294343"/>
            <a:ext cx="5905694" cy="614405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Most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common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ingredients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257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27F26-C386-5440-8F7C-FB984140C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" y="541743"/>
            <a:ext cx="9134474" cy="5480684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E203BF9-112F-6040-B21C-4D34CAB2DFC5}"/>
              </a:ext>
            </a:extLst>
          </p:cNvPr>
          <p:cNvSpPr txBox="1">
            <a:spLocks/>
          </p:cNvSpPr>
          <p:nvPr/>
        </p:nvSpPr>
        <p:spPr>
          <a:xfrm>
            <a:off x="1291776" y="1294343"/>
            <a:ext cx="5905694" cy="614405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Ingredients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800" dirty="0" err="1">
                <a:solidFill>
                  <a:schemeClr val="tx1">
                    <a:lumMod val="50000"/>
                  </a:schemeClr>
                </a:solidFill>
              </a:rPr>
              <a:t>wordcloud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EDA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79246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58E0CD-77C2-BB44-A995-7676BBE30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16" y="1908748"/>
            <a:ext cx="7258892" cy="43553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EDA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E203BF9-112F-6040-B21C-4D34CAB2DFC5}"/>
              </a:ext>
            </a:extLst>
          </p:cNvPr>
          <p:cNvSpPr txBox="1">
            <a:spLocks/>
          </p:cNvSpPr>
          <p:nvPr/>
        </p:nvSpPr>
        <p:spPr>
          <a:xfrm>
            <a:off x="1291776" y="1294343"/>
            <a:ext cx="5905694" cy="614405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Network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graph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77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58E0CD-77C2-BB44-A995-7676BBE30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16" y="1908748"/>
            <a:ext cx="7258892" cy="43553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EDA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E203BF9-112F-6040-B21C-4D34CAB2DFC5}"/>
              </a:ext>
            </a:extLst>
          </p:cNvPr>
          <p:cNvSpPr txBox="1">
            <a:spLocks/>
          </p:cNvSpPr>
          <p:nvPr/>
        </p:nvSpPr>
        <p:spPr>
          <a:xfrm>
            <a:off x="1291776" y="1294343"/>
            <a:ext cx="5905694" cy="614405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Network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graph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53E240-949D-3441-8287-BBF674793AD4}"/>
              </a:ext>
            </a:extLst>
          </p:cNvPr>
          <p:cNvSpPr/>
          <p:nvPr/>
        </p:nvSpPr>
        <p:spPr>
          <a:xfrm>
            <a:off x="1291776" y="2177212"/>
            <a:ext cx="2648606" cy="1324304"/>
          </a:xfrm>
          <a:prstGeom prst="ellipse">
            <a:avLst/>
          </a:prstGeom>
          <a:solidFill>
            <a:srgbClr val="1D4F91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67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0FCFE-4A3E-3C4A-B610-DFFEE6DDC8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5302" y="1220991"/>
            <a:ext cx="4410587" cy="4258402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</a:t>
            </a:r>
          </a:p>
          <a:p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rgbClr val="1D4F91"/>
                </a:solidFill>
              </a:rPr>
              <a:t>Methods</a:t>
            </a:r>
          </a:p>
          <a:p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Results</a:t>
            </a:r>
          </a:p>
          <a:p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8B8D0-C4D5-044C-82F5-D03FE1776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115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6C9268-52C7-E341-A6DD-0ECE5871B1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4791" y="2002110"/>
            <a:ext cx="6617761" cy="2244066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Step1:</a:t>
            </a:r>
            <a:br>
              <a:rPr lang="en-US" sz="2400" dirty="0">
                <a:solidFill>
                  <a:schemeClr val="tx1">
                    <a:lumMod val="50000"/>
                  </a:schemeClr>
                </a:solidFill>
              </a:rPr>
            </a:br>
            <a:br>
              <a:rPr lang="en-US" sz="2400" dirty="0">
                <a:solidFill>
                  <a:schemeClr val="tx1">
                    <a:lumMod val="50000"/>
                  </a:schemeClr>
                </a:solidFill>
              </a:rPr>
            </a:br>
            <a:br>
              <a:rPr lang="en-US" sz="2400" dirty="0">
                <a:solidFill>
                  <a:schemeClr val="tx1">
                    <a:lumMod val="50000"/>
                  </a:schemeClr>
                </a:solidFill>
              </a:rPr>
            </a:b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Step2: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CC15F8D-6002-A042-B7DA-7BDBF752BD16}"/>
              </a:ext>
            </a:extLst>
          </p:cNvPr>
          <p:cNvSpPr txBox="1">
            <a:spLocks/>
          </p:cNvSpPr>
          <p:nvPr/>
        </p:nvSpPr>
        <p:spPr>
          <a:xfrm>
            <a:off x="2640355" y="3494788"/>
            <a:ext cx="2024739" cy="964413"/>
          </a:xfrm>
          <a:prstGeom prst="rect">
            <a:avLst/>
          </a:prstGeom>
          <a:solidFill>
            <a:srgbClr val="45B4FF">
              <a:alpha val="29804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Classification</a:t>
            </a:r>
          </a:p>
          <a:p>
            <a:pPr marL="0" indent="0" algn="ctr">
              <a:buFont typeface="Arial"/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Model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338B62-45C5-AD41-AC22-A8EAA6A6C6D1}"/>
              </a:ext>
            </a:extLst>
          </p:cNvPr>
          <p:cNvGrpSpPr/>
          <p:nvPr/>
        </p:nvGrpSpPr>
        <p:grpSpPr>
          <a:xfrm>
            <a:off x="2490280" y="1589965"/>
            <a:ext cx="2324891" cy="1289869"/>
            <a:chOff x="5431877" y="1686795"/>
            <a:chExt cx="2093530" cy="1161508"/>
          </a:xfrm>
        </p:grpSpPr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B8FF7D91-B4DC-D246-882C-57361F89772E}"/>
                </a:ext>
              </a:extLst>
            </p:cNvPr>
            <p:cNvSpPr/>
            <p:nvPr/>
          </p:nvSpPr>
          <p:spPr>
            <a:xfrm>
              <a:off x="5431877" y="1686795"/>
              <a:ext cx="2093530" cy="1161508"/>
            </a:xfrm>
            <a:prstGeom prst="diamond">
              <a:avLst/>
            </a:prstGeom>
            <a:solidFill>
              <a:srgbClr val="85E99C">
                <a:alpha val="29804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F263F9-D17D-3347-8267-6C4AEA9F39A2}"/>
                </a:ext>
              </a:extLst>
            </p:cNvPr>
            <p:cNvSpPr txBox="1"/>
            <p:nvPr/>
          </p:nvSpPr>
          <p:spPr>
            <a:xfrm>
              <a:off x="5814424" y="1874525"/>
              <a:ext cx="1330107" cy="748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</a:rPr>
                <a:t>Feature</a:t>
              </a:r>
            </a:p>
            <a:p>
              <a:pPr algn="ctr"/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</a:rPr>
                <a:t>Extraction</a:t>
              </a:r>
              <a:endParaRPr lang="en-US" sz="2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080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Methods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Feature</a:t>
            </a:r>
            <a:r>
              <a:rPr lang="zh-CN" altLang="en-US" sz="3600" dirty="0"/>
              <a:t> </a:t>
            </a:r>
            <a:r>
              <a:rPr lang="en-US" altLang="zh-CN" sz="3600" dirty="0"/>
              <a:t>Extraction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2042A21F-1FAE-4041-AD71-EBED0AE38800}"/>
              </a:ext>
            </a:extLst>
          </p:cNvPr>
          <p:cNvSpPr/>
          <p:nvPr/>
        </p:nvSpPr>
        <p:spPr>
          <a:xfrm>
            <a:off x="1849820" y="1433336"/>
            <a:ext cx="2049517" cy="3573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Train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(N=39774)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0361F-4D02-374F-AA9A-C2313004A6FC}"/>
              </a:ext>
            </a:extLst>
          </p:cNvPr>
          <p:cNvSpPr txBox="1"/>
          <p:nvPr/>
        </p:nvSpPr>
        <p:spPr>
          <a:xfrm>
            <a:off x="1849820" y="1790684"/>
            <a:ext cx="2049517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id:</a:t>
            </a:r>
            <a:r>
              <a:rPr lang="zh-CN" altLang="en-US" dirty="0"/>
              <a:t> </a:t>
            </a:r>
            <a:r>
              <a:rPr lang="en-US" altLang="zh-CN" dirty="0"/>
              <a:t>INT</a:t>
            </a:r>
          </a:p>
          <a:p>
            <a:endParaRPr lang="en-US" dirty="0"/>
          </a:p>
          <a:p>
            <a:r>
              <a:rPr lang="en-US" altLang="zh-CN" dirty="0"/>
              <a:t>cuisine</a:t>
            </a:r>
            <a:r>
              <a:rPr lang="zh-CN" altLang="en-US" dirty="0"/>
              <a:t> </a:t>
            </a:r>
            <a:r>
              <a:rPr lang="en-US" altLang="zh-CN" dirty="0"/>
              <a:t>type:</a:t>
            </a:r>
            <a:r>
              <a:rPr lang="zh-CN" altLang="en-US" dirty="0"/>
              <a:t> </a:t>
            </a:r>
            <a:r>
              <a:rPr lang="en-US" altLang="zh-CN" dirty="0"/>
              <a:t>CHR</a:t>
            </a:r>
          </a:p>
          <a:p>
            <a:endParaRPr lang="en-US" dirty="0"/>
          </a:p>
          <a:p>
            <a:r>
              <a:rPr lang="en-US" altLang="zh-CN" dirty="0"/>
              <a:t>ingredients: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B9D541-4974-5446-AA31-52A0CEF752BD}"/>
              </a:ext>
            </a:extLst>
          </p:cNvPr>
          <p:cNvSpPr txBox="1"/>
          <p:nvPr/>
        </p:nvSpPr>
        <p:spPr>
          <a:xfrm>
            <a:off x="4209395" y="1421352"/>
            <a:ext cx="245135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6714</a:t>
            </a:r>
            <a:r>
              <a:rPr lang="zh-CN" altLang="en-US" dirty="0"/>
              <a:t> </a:t>
            </a:r>
            <a:r>
              <a:rPr lang="en-US" altLang="zh-CN" dirty="0"/>
              <a:t>unique</a:t>
            </a:r>
            <a:r>
              <a:rPr lang="zh-CN" altLang="en-US" dirty="0"/>
              <a:t> </a:t>
            </a:r>
            <a:r>
              <a:rPr lang="en-US" altLang="zh-CN" dirty="0"/>
              <a:t>ingredients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81C49E-8C73-C341-94DB-537F463F6BC0}"/>
              </a:ext>
            </a:extLst>
          </p:cNvPr>
          <p:cNvCxnSpPr>
            <a:cxnSpLocks/>
          </p:cNvCxnSpPr>
          <p:nvPr/>
        </p:nvCxnSpPr>
        <p:spPr>
          <a:xfrm flipH="1">
            <a:off x="3899338" y="3447391"/>
            <a:ext cx="1" cy="5255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378ECC-3681-B549-AEBD-4A7FB4D4DFFD}"/>
              </a:ext>
            </a:extLst>
          </p:cNvPr>
          <p:cNvSpPr/>
          <p:nvPr/>
        </p:nvSpPr>
        <p:spPr>
          <a:xfrm>
            <a:off x="1849820" y="4149136"/>
            <a:ext cx="2049517" cy="1768188"/>
          </a:xfrm>
          <a:prstGeom prst="roundRect">
            <a:avLst>
              <a:gd name="adj" fmla="val 8233"/>
            </a:avLst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E146ED-5FFA-E74B-9BA9-ADE5E6E804EF}"/>
              </a:ext>
            </a:extLst>
          </p:cNvPr>
          <p:cNvSpPr txBox="1"/>
          <p:nvPr/>
        </p:nvSpPr>
        <p:spPr>
          <a:xfrm>
            <a:off x="4209395" y="5547992"/>
            <a:ext cx="245135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[39774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6714]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9A45A-5FF3-A443-AAC0-C0F642C99674}"/>
              </a:ext>
            </a:extLst>
          </p:cNvPr>
          <p:cNvSpPr txBox="1"/>
          <p:nvPr/>
        </p:nvSpPr>
        <p:spPr>
          <a:xfrm>
            <a:off x="1849820" y="4136174"/>
            <a:ext cx="2049517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/>
              <a:t>0</a:t>
            </a:r>
            <a:endParaRPr lang="en-US" sz="1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6327BB-B2F5-DC46-B3BA-A48246E0FA5A}"/>
              </a:ext>
            </a:extLst>
          </p:cNvPr>
          <p:cNvSpPr txBox="1"/>
          <p:nvPr/>
        </p:nvSpPr>
        <p:spPr>
          <a:xfrm>
            <a:off x="4209395" y="3447391"/>
            <a:ext cx="245135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6714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78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Methods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Feature</a:t>
            </a:r>
            <a:r>
              <a:rPr lang="zh-CN" altLang="en-US" sz="3600" dirty="0"/>
              <a:t> </a:t>
            </a:r>
            <a:r>
              <a:rPr lang="en-US" altLang="zh-CN" sz="3600" dirty="0"/>
              <a:t>Extraction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2042A21F-1FAE-4041-AD71-EBED0AE38800}"/>
              </a:ext>
            </a:extLst>
          </p:cNvPr>
          <p:cNvSpPr/>
          <p:nvPr/>
        </p:nvSpPr>
        <p:spPr>
          <a:xfrm>
            <a:off x="1849820" y="1433336"/>
            <a:ext cx="2049517" cy="3573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Train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(N=39774)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0361F-4D02-374F-AA9A-C2313004A6FC}"/>
              </a:ext>
            </a:extLst>
          </p:cNvPr>
          <p:cNvSpPr txBox="1"/>
          <p:nvPr/>
        </p:nvSpPr>
        <p:spPr>
          <a:xfrm>
            <a:off x="1849820" y="1790684"/>
            <a:ext cx="2049517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id:</a:t>
            </a:r>
            <a:r>
              <a:rPr lang="zh-CN" altLang="en-US" dirty="0"/>
              <a:t> </a:t>
            </a:r>
            <a:r>
              <a:rPr lang="en-US" altLang="zh-CN" dirty="0"/>
              <a:t>INT</a:t>
            </a:r>
          </a:p>
          <a:p>
            <a:endParaRPr lang="en-US" dirty="0"/>
          </a:p>
          <a:p>
            <a:r>
              <a:rPr lang="en-US" altLang="zh-CN" dirty="0"/>
              <a:t>cuisine</a:t>
            </a:r>
            <a:r>
              <a:rPr lang="zh-CN" altLang="en-US" dirty="0"/>
              <a:t> </a:t>
            </a:r>
            <a:r>
              <a:rPr lang="en-US" altLang="zh-CN" dirty="0"/>
              <a:t>type:</a:t>
            </a:r>
            <a:r>
              <a:rPr lang="zh-CN" altLang="en-US" dirty="0"/>
              <a:t> </a:t>
            </a:r>
            <a:r>
              <a:rPr lang="en-US" altLang="zh-CN" dirty="0"/>
              <a:t>CHR</a:t>
            </a:r>
          </a:p>
          <a:p>
            <a:endParaRPr lang="en-US" dirty="0"/>
          </a:p>
          <a:p>
            <a:r>
              <a:rPr lang="en-US" altLang="zh-CN" dirty="0"/>
              <a:t>ingredients: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B9D541-4974-5446-AA31-52A0CEF752BD}"/>
              </a:ext>
            </a:extLst>
          </p:cNvPr>
          <p:cNvSpPr txBox="1"/>
          <p:nvPr/>
        </p:nvSpPr>
        <p:spPr>
          <a:xfrm>
            <a:off x="4209395" y="1421352"/>
            <a:ext cx="245135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6714</a:t>
            </a:r>
            <a:r>
              <a:rPr lang="zh-CN" altLang="en-US" dirty="0"/>
              <a:t> </a:t>
            </a:r>
            <a:r>
              <a:rPr lang="en-US" altLang="zh-CN" dirty="0"/>
              <a:t>unique</a:t>
            </a:r>
            <a:r>
              <a:rPr lang="zh-CN" altLang="en-US" dirty="0"/>
              <a:t> </a:t>
            </a:r>
            <a:r>
              <a:rPr lang="en-US" altLang="zh-CN" dirty="0"/>
              <a:t>ingredients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81C49E-8C73-C341-94DB-537F463F6BC0}"/>
              </a:ext>
            </a:extLst>
          </p:cNvPr>
          <p:cNvCxnSpPr>
            <a:cxnSpLocks/>
          </p:cNvCxnSpPr>
          <p:nvPr/>
        </p:nvCxnSpPr>
        <p:spPr>
          <a:xfrm flipH="1">
            <a:off x="3899338" y="3447391"/>
            <a:ext cx="1" cy="5255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378ECC-3681-B549-AEBD-4A7FB4D4DFFD}"/>
              </a:ext>
            </a:extLst>
          </p:cNvPr>
          <p:cNvSpPr/>
          <p:nvPr/>
        </p:nvSpPr>
        <p:spPr>
          <a:xfrm>
            <a:off x="1849820" y="4149136"/>
            <a:ext cx="2049517" cy="1768188"/>
          </a:xfrm>
          <a:prstGeom prst="roundRect">
            <a:avLst>
              <a:gd name="adj" fmla="val 8233"/>
            </a:avLst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E146ED-5FFA-E74B-9BA9-ADE5E6E804EF}"/>
              </a:ext>
            </a:extLst>
          </p:cNvPr>
          <p:cNvSpPr txBox="1"/>
          <p:nvPr/>
        </p:nvSpPr>
        <p:spPr>
          <a:xfrm>
            <a:off x="4209395" y="5547992"/>
            <a:ext cx="245135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[39774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6714]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9A45A-5FF3-A443-AAC0-C0F642C99674}"/>
              </a:ext>
            </a:extLst>
          </p:cNvPr>
          <p:cNvSpPr txBox="1"/>
          <p:nvPr/>
        </p:nvSpPr>
        <p:spPr>
          <a:xfrm>
            <a:off x="1849820" y="4136174"/>
            <a:ext cx="2049517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/>
              <a:t>0</a:t>
            </a:r>
            <a:endParaRPr lang="en-US" sz="1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6327BB-B2F5-DC46-B3BA-A48246E0FA5A}"/>
              </a:ext>
            </a:extLst>
          </p:cNvPr>
          <p:cNvSpPr txBox="1"/>
          <p:nvPr/>
        </p:nvSpPr>
        <p:spPr>
          <a:xfrm>
            <a:off x="4209395" y="3447391"/>
            <a:ext cx="245135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6714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552438-8ED7-8C4F-919E-EB2CE5C45672}"/>
              </a:ext>
            </a:extLst>
          </p:cNvPr>
          <p:cNvSpPr txBox="1"/>
          <p:nvPr/>
        </p:nvSpPr>
        <p:spPr>
          <a:xfrm>
            <a:off x="5917324" y="5086327"/>
            <a:ext cx="2731100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computationally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expensive!</a:t>
            </a: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singularity!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91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Methods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Feature</a:t>
            </a:r>
            <a:r>
              <a:rPr lang="zh-CN" altLang="en-US" sz="3600" dirty="0"/>
              <a:t> </a:t>
            </a:r>
            <a:r>
              <a:rPr lang="en-US" altLang="zh-CN" sz="3600" dirty="0"/>
              <a:t>Extraction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A4CE165-2F0A-C444-993F-00FC97EF1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44166" y="2165812"/>
            <a:ext cx="4680008" cy="5079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Neural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Word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Embedding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735F6D-D374-B447-97AD-F45A617E0E5C}"/>
              </a:ext>
            </a:extLst>
          </p:cNvPr>
          <p:cNvGrpSpPr/>
          <p:nvPr/>
        </p:nvGrpSpPr>
        <p:grpSpPr>
          <a:xfrm>
            <a:off x="6866026" y="1839011"/>
            <a:ext cx="2093530" cy="1161508"/>
            <a:chOff x="3467900" y="3045280"/>
            <a:chExt cx="2093530" cy="1161508"/>
          </a:xfrm>
        </p:grpSpPr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9BDF47AC-E3E7-4942-9FA9-DB9BC52B6613}"/>
                </a:ext>
              </a:extLst>
            </p:cNvPr>
            <p:cNvSpPr/>
            <p:nvPr/>
          </p:nvSpPr>
          <p:spPr>
            <a:xfrm>
              <a:off x="3467900" y="3045280"/>
              <a:ext cx="2093530" cy="1161508"/>
            </a:xfrm>
            <a:prstGeom prst="diamond">
              <a:avLst/>
            </a:prstGeom>
            <a:solidFill>
              <a:srgbClr val="85E99C">
                <a:alpha val="29804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1EF0FD-312F-1B4C-9641-D2DB4FC8EDFA}"/>
                </a:ext>
              </a:extLst>
            </p:cNvPr>
            <p:cNvSpPr txBox="1"/>
            <p:nvPr/>
          </p:nvSpPr>
          <p:spPr>
            <a:xfrm>
              <a:off x="3784195" y="3400457"/>
              <a:ext cx="1460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Word2Vec</a:t>
              </a:r>
              <a:endParaRPr lang="en-US" sz="24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5A0B93-691F-304B-B324-718D0FAB6D62}"/>
              </a:ext>
            </a:extLst>
          </p:cNvPr>
          <p:cNvGrpSpPr/>
          <p:nvPr/>
        </p:nvGrpSpPr>
        <p:grpSpPr>
          <a:xfrm>
            <a:off x="6866026" y="4142085"/>
            <a:ext cx="2093530" cy="1161508"/>
            <a:chOff x="5431877" y="1686795"/>
            <a:chExt cx="2093530" cy="1161508"/>
          </a:xfrm>
        </p:grpSpPr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4F565E23-729D-3A46-9CE6-23790BB6541B}"/>
                </a:ext>
              </a:extLst>
            </p:cNvPr>
            <p:cNvSpPr/>
            <p:nvPr/>
          </p:nvSpPr>
          <p:spPr>
            <a:xfrm>
              <a:off x="5431877" y="1686795"/>
              <a:ext cx="2093530" cy="1161508"/>
            </a:xfrm>
            <a:prstGeom prst="diamond">
              <a:avLst/>
            </a:prstGeom>
            <a:solidFill>
              <a:srgbClr val="85E99C">
                <a:alpha val="29804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DC12B3-AB1B-5744-8D87-1FA9F3F66B1D}"/>
                </a:ext>
              </a:extLst>
            </p:cNvPr>
            <p:cNvSpPr txBox="1"/>
            <p:nvPr/>
          </p:nvSpPr>
          <p:spPr>
            <a:xfrm>
              <a:off x="5748172" y="2041972"/>
              <a:ext cx="1460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TF-IDF</a:t>
              </a:r>
              <a:endParaRPr lang="en-US" sz="2400" dirty="0"/>
            </a:p>
          </p:txBody>
        </p:sp>
      </p:grp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FE4570B4-1CED-5C43-A226-EAD515EB12CB}"/>
              </a:ext>
            </a:extLst>
          </p:cNvPr>
          <p:cNvSpPr txBox="1">
            <a:spLocks/>
          </p:cNvSpPr>
          <p:nvPr/>
        </p:nvSpPr>
        <p:spPr>
          <a:xfrm>
            <a:off x="223441" y="4420285"/>
            <a:ext cx="6642583" cy="60510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Term Frequency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-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Inverse Document Frequency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117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Methods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Feature</a:t>
            </a:r>
            <a:r>
              <a:rPr lang="zh-CN" altLang="en-US" sz="3600" dirty="0"/>
              <a:t> </a:t>
            </a:r>
            <a:r>
              <a:rPr lang="en-US" altLang="zh-CN" sz="3600" dirty="0"/>
              <a:t>Extraction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0EE134C-D116-5044-AAAE-2DD8C90716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81141" y="1490731"/>
            <a:ext cx="4680008" cy="5079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Neural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Word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Embedding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FE50BF-1914-4945-B731-57E8B61A38EC}"/>
              </a:ext>
            </a:extLst>
          </p:cNvPr>
          <p:cNvGrpSpPr/>
          <p:nvPr/>
        </p:nvGrpSpPr>
        <p:grpSpPr>
          <a:xfrm>
            <a:off x="255019" y="1163930"/>
            <a:ext cx="2093530" cy="1161508"/>
            <a:chOff x="3467900" y="3045280"/>
            <a:chExt cx="2093530" cy="1161508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06BF600-C819-AC45-BF66-2CA9FD565BDD}"/>
                </a:ext>
              </a:extLst>
            </p:cNvPr>
            <p:cNvSpPr/>
            <p:nvPr/>
          </p:nvSpPr>
          <p:spPr>
            <a:xfrm>
              <a:off x="3467900" y="3045280"/>
              <a:ext cx="2093530" cy="1161508"/>
            </a:xfrm>
            <a:prstGeom prst="diamond">
              <a:avLst/>
            </a:prstGeom>
            <a:solidFill>
              <a:srgbClr val="85E99C">
                <a:alpha val="29804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7EBE23-4955-6C47-8D7E-49AAE6DA2EC9}"/>
                </a:ext>
              </a:extLst>
            </p:cNvPr>
            <p:cNvSpPr txBox="1"/>
            <p:nvPr/>
          </p:nvSpPr>
          <p:spPr>
            <a:xfrm>
              <a:off x="3784195" y="3400457"/>
              <a:ext cx="1460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Word2Vec</a:t>
              </a:r>
              <a:endParaRPr lang="en-US" sz="2400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CB1491F-CF8B-404C-836C-A728876D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0" y="2086665"/>
            <a:ext cx="3784600" cy="3644900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FFB350B-9B33-6449-B170-961C35DE6CC4}"/>
              </a:ext>
            </a:extLst>
          </p:cNvPr>
          <p:cNvSpPr txBox="1">
            <a:spLocks/>
          </p:cNvSpPr>
          <p:nvPr/>
        </p:nvSpPr>
        <p:spPr>
          <a:xfrm>
            <a:off x="571314" y="2541846"/>
            <a:ext cx="5205620" cy="201751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Word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Embedding: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vector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 representations of a particular word.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It is capable of capturing context of a word in a document, semantic and syntactic similarity, relation with other words, etc.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A2473585-B932-5D48-BD38-733A4B256D3D}"/>
              </a:ext>
            </a:extLst>
          </p:cNvPr>
          <p:cNvSpPr txBox="1">
            <a:spLocks/>
          </p:cNvSpPr>
          <p:nvPr/>
        </p:nvSpPr>
        <p:spPr>
          <a:xfrm>
            <a:off x="571314" y="4894232"/>
            <a:ext cx="5205620" cy="10926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Neural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Word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Embedding: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a method to construct such an embedding,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it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uses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a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two-layer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Neural Networks</a:t>
            </a:r>
            <a:endParaRPr lang="en-US" sz="2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43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0FCFE-4A3E-3C4A-B610-DFFEE6DDC8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5302" y="1220991"/>
            <a:ext cx="4410587" cy="4258402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1D4F91"/>
                </a:solidFill>
              </a:rPr>
              <a:t>Introduction</a:t>
            </a:r>
          </a:p>
          <a:p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</a:t>
            </a:r>
          </a:p>
          <a:p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Methods</a:t>
            </a:r>
          </a:p>
          <a:p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Results</a:t>
            </a:r>
          </a:p>
          <a:p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8B8D0-C4D5-044C-82F5-D03FE1776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81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Methods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Feature</a:t>
            </a:r>
            <a:r>
              <a:rPr lang="zh-CN" altLang="en-US" sz="3600" dirty="0"/>
              <a:t> </a:t>
            </a:r>
            <a:r>
              <a:rPr lang="en-US" altLang="zh-CN" sz="3600" dirty="0"/>
              <a:t>Extraction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0EE134C-D116-5044-AAAE-2DD8C90716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81141" y="1490731"/>
            <a:ext cx="4680008" cy="5079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Neural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Word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Embedding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FE50BF-1914-4945-B731-57E8B61A38EC}"/>
              </a:ext>
            </a:extLst>
          </p:cNvPr>
          <p:cNvGrpSpPr/>
          <p:nvPr/>
        </p:nvGrpSpPr>
        <p:grpSpPr>
          <a:xfrm>
            <a:off x="255019" y="1163930"/>
            <a:ext cx="2093530" cy="1161508"/>
            <a:chOff x="3467900" y="3045280"/>
            <a:chExt cx="2093530" cy="1161508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06BF600-C819-AC45-BF66-2CA9FD565BDD}"/>
                </a:ext>
              </a:extLst>
            </p:cNvPr>
            <p:cNvSpPr/>
            <p:nvPr/>
          </p:nvSpPr>
          <p:spPr>
            <a:xfrm>
              <a:off x="3467900" y="3045280"/>
              <a:ext cx="2093530" cy="1161508"/>
            </a:xfrm>
            <a:prstGeom prst="diamond">
              <a:avLst/>
            </a:prstGeom>
            <a:solidFill>
              <a:srgbClr val="85E99C">
                <a:alpha val="29804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7EBE23-4955-6C47-8D7E-49AAE6DA2EC9}"/>
                </a:ext>
              </a:extLst>
            </p:cNvPr>
            <p:cNvSpPr txBox="1"/>
            <p:nvPr/>
          </p:nvSpPr>
          <p:spPr>
            <a:xfrm>
              <a:off x="3784195" y="3400457"/>
              <a:ext cx="1460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Word2Vec</a:t>
              </a:r>
              <a:endParaRPr lang="en-US" sz="24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20B4CDE-D3F1-694C-8E35-B55D84704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83" y="2121778"/>
            <a:ext cx="7357241" cy="419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15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Methods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Feature</a:t>
            </a:r>
            <a:r>
              <a:rPr lang="zh-CN" altLang="en-US" sz="3600" dirty="0"/>
              <a:t> </a:t>
            </a:r>
            <a:r>
              <a:rPr lang="en-US" altLang="zh-CN" sz="3600" dirty="0"/>
              <a:t>Extraction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0EE134C-D116-5044-AAAE-2DD8C90716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81141" y="1490731"/>
            <a:ext cx="4680008" cy="5079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Neural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Word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Embedding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FE50BF-1914-4945-B731-57E8B61A38EC}"/>
              </a:ext>
            </a:extLst>
          </p:cNvPr>
          <p:cNvGrpSpPr/>
          <p:nvPr/>
        </p:nvGrpSpPr>
        <p:grpSpPr>
          <a:xfrm>
            <a:off x="255019" y="1163930"/>
            <a:ext cx="2093530" cy="1161508"/>
            <a:chOff x="3467900" y="3045280"/>
            <a:chExt cx="2093530" cy="1161508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06BF600-C819-AC45-BF66-2CA9FD565BDD}"/>
                </a:ext>
              </a:extLst>
            </p:cNvPr>
            <p:cNvSpPr/>
            <p:nvPr/>
          </p:nvSpPr>
          <p:spPr>
            <a:xfrm>
              <a:off x="3467900" y="3045280"/>
              <a:ext cx="2093530" cy="1161508"/>
            </a:xfrm>
            <a:prstGeom prst="diamond">
              <a:avLst/>
            </a:prstGeom>
            <a:solidFill>
              <a:srgbClr val="85E99C">
                <a:alpha val="29804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7EBE23-4955-6C47-8D7E-49AAE6DA2EC9}"/>
                </a:ext>
              </a:extLst>
            </p:cNvPr>
            <p:cNvSpPr txBox="1"/>
            <p:nvPr/>
          </p:nvSpPr>
          <p:spPr>
            <a:xfrm>
              <a:off x="3784195" y="3400457"/>
              <a:ext cx="1460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Word2Vec</a:t>
              </a:r>
              <a:endParaRPr lang="en-US" sz="24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331801E-D55D-2A49-8A0F-3BD451169D20}"/>
              </a:ext>
            </a:extLst>
          </p:cNvPr>
          <p:cNvSpPr txBox="1"/>
          <p:nvPr/>
        </p:nvSpPr>
        <p:spPr>
          <a:xfrm>
            <a:off x="571314" y="2683267"/>
            <a:ext cx="7995580" cy="3139321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features=</a:t>
            </a:r>
            <a:r>
              <a:rPr lang="en-US" dirty="0" err="1"/>
              <a:t>DenseVector</a:t>
            </a:r>
            <a:r>
              <a:rPr lang="en-US" dirty="0"/>
              <a:t>([0.0114, -0.1702, -0.2332, 0.0414, -0.0933, -0.0583, -0.1135, 0.095, 0.1387, 0.0968, -0.2169, -0.0481, 0.071, -0.1068, -0.1895, 0.2072, 0.0295, 0.0662, 0.0819, -0.1132, 0.082, -0.1849, -0.0187, 0.0831, 0.0498, -0.0231, 0.0379, -0.0934, 0.0628, -0.1878, -0.03, -0.1295, 0.09, 0.1197, 0.0098, 0.0747, 0.1344, 0.1693, 0.0377, 0.0612, 0.1548, -0.0068, -0.0378, 0.0417, 0.0775, -0.0962, 0.0149, -0.2954, -0.0855, 0.0166, 0.0958, -0.0355, 0.1022, -0.1772, 0.1561, -0.0782, 0.1287, -0.1739, 0.0358, 0.0888, -0.0002, -0.032, -0.139, -0.1683, -0.1399, 0.0683, 0.0726, 0.0851, 0.0374, 0.0664, 0.0062, -0.1135, 0.0624, 0.2568, 0.0, -0.0275, 0.0274, 0.0497, 0.1231, 0.0324, -0.0426, -0.092, -0.0946, -0.0056, -0.0352, -0.0141, 0.1934, -0.0824, -0.0338, 0.1033, -0.0723, -0.1599, -0.0083, 0.0047, -0.1244, -0.0754, 0.0638, -0.0807, 0.1038, 0.0716])</a:t>
            </a:r>
          </a:p>
        </p:txBody>
      </p:sp>
    </p:spTree>
    <p:extLst>
      <p:ext uri="{BB962C8B-B14F-4D97-AF65-F5344CB8AC3E}">
        <p14:creationId xmlns:p14="http://schemas.microsoft.com/office/powerpoint/2010/main" val="791235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Methods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Feature</a:t>
            </a:r>
            <a:r>
              <a:rPr lang="zh-CN" altLang="en-US" sz="3600" dirty="0"/>
              <a:t> </a:t>
            </a:r>
            <a:r>
              <a:rPr lang="en-US" altLang="zh-CN" sz="3600" dirty="0"/>
              <a:t>Extraction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63B8EC-F031-D142-ADF3-5156AF9701EE}"/>
              </a:ext>
            </a:extLst>
          </p:cNvPr>
          <p:cNvGrpSpPr/>
          <p:nvPr/>
        </p:nvGrpSpPr>
        <p:grpSpPr>
          <a:xfrm>
            <a:off x="255019" y="1162570"/>
            <a:ext cx="2093530" cy="1161508"/>
            <a:chOff x="5431877" y="1686795"/>
            <a:chExt cx="2093530" cy="1161508"/>
          </a:xfrm>
        </p:grpSpPr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45E94051-CB56-E549-BB7C-3CFD819A3184}"/>
                </a:ext>
              </a:extLst>
            </p:cNvPr>
            <p:cNvSpPr/>
            <p:nvPr/>
          </p:nvSpPr>
          <p:spPr>
            <a:xfrm>
              <a:off x="5431877" y="1686795"/>
              <a:ext cx="2093530" cy="1161508"/>
            </a:xfrm>
            <a:prstGeom prst="diamond">
              <a:avLst/>
            </a:prstGeom>
            <a:solidFill>
              <a:srgbClr val="85E99C">
                <a:alpha val="29804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5FE584-E304-D540-8872-60554E72C667}"/>
                </a:ext>
              </a:extLst>
            </p:cNvPr>
            <p:cNvSpPr txBox="1"/>
            <p:nvPr/>
          </p:nvSpPr>
          <p:spPr>
            <a:xfrm>
              <a:off x="5748172" y="2041972"/>
              <a:ext cx="1460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TF-IDF</a:t>
              </a:r>
              <a:endParaRPr lang="en-US" sz="2400" dirty="0"/>
            </a:p>
          </p:txBody>
        </p:sp>
      </p:grp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6F36BB1A-F776-F740-BF6B-8F4E622165C8}"/>
              </a:ext>
            </a:extLst>
          </p:cNvPr>
          <p:cNvSpPr txBox="1">
            <a:spLocks/>
          </p:cNvSpPr>
          <p:nvPr/>
        </p:nvSpPr>
        <p:spPr>
          <a:xfrm>
            <a:off x="2501417" y="1506762"/>
            <a:ext cx="6642583" cy="60510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Term Frequency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-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Inverse Document Frequency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CAC2FA31-8481-5446-B896-26E715DF23E5}"/>
              </a:ext>
            </a:extLst>
          </p:cNvPr>
          <p:cNvSpPr txBox="1">
            <a:spLocks/>
          </p:cNvSpPr>
          <p:nvPr/>
        </p:nvSpPr>
        <p:spPr>
          <a:xfrm>
            <a:off x="571314" y="2541846"/>
            <a:ext cx="5205620" cy="88452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Term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Frequency: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number of times that words appear in a given document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74625190-A357-C542-8662-84C6E5B1BAF8}"/>
              </a:ext>
            </a:extLst>
          </p:cNvPr>
          <p:cNvSpPr txBox="1">
            <a:spLocks/>
          </p:cNvSpPr>
          <p:nvPr/>
        </p:nvSpPr>
        <p:spPr>
          <a:xfrm>
            <a:off x="571314" y="3699169"/>
            <a:ext cx="5205620" cy="10926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Inverse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Document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Frequency: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The more documents a word appears in, the less valuable that word is</a:t>
            </a:r>
            <a:endParaRPr lang="en-US" sz="2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87D3D-6549-D043-B9CF-5EBD12A25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563" y="3519213"/>
            <a:ext cx="3829708" cy="240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87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Methods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Feature</a:t>
            </a:r>
            <a:r>
              <a:rPr lang="zh-CN" altLang="en-US" sz="3600" dirty="0"/>
              <a:t> </a:t>
            </a:r>
            <a:r>
              <a:rPr lang="en-US" altLang="zh-CN" sz="3600" dirty="0"/>
              <a:t>Extraction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63B8EC-F031-D142-ADF3-5156AF9701EE}"/>
              </a:ext>
            </a:extLst>
          </p:cNvPr>
          <p:cNvGrpSpPr/>
          <p:nvPr/>
        </p:nvGrpSpPr>
        <p:grpSpPr>
          <a:xfrm>
            <a:off x="255019" y="1162570"/>
            <a:ext cx="2093530" cy="1161508"/>
            <a:chOff x="5431877" y="1686795"/>
            <a:chExt cx="2093530" cy="1161508"/>
          </a:xfrm>
        </p:grpSpPr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45E94051-CB56-E549-BB7C-3CFD819A3184}"/>
                </a:ext>
              </a:extLst>
            </p:cNvPr>
            <p:cNvSpPr/>
            <p:nvPr/>
          </p:nvSpPr>
          <p:spPr>
            <a:xfrm>
              <a:off x="5431877" y="1686795"/>
              <a:ext cx="2093530" cy="1161508"/>
            </a:xfrm>
            <a:prstGeom prst="diamond">
              <a:avLst/>
            </a:prstGeom>
            <a:solidFill>
              <a:srgbClr val="85E99C">
                <a:alpha val="29804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5FE584-E304-D540-8872-60554E72C667}"/>
                </a:ext>
              </a:extLst>
            </p:cNvPr>
            <p:cNvSpPr txBox="1"/>
            <p:nvPr/>
          </p:nvSpPr>
          <p:spPr>
            <a:xfrm>
              <a:off x="5748172" y="2041972"/>
              <a:ext cx="1460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TF-IDF</a:t>
              </a:r>
              <a:endParaRPr lang="en-US" sz="2400" dirty="0"/>
            </a:p>
          </p:txBody>
        </p:sp>
      </p:grp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6F36BB1A-F776-F740-BF6B-8F4E622165C8}"/>
              </a:ext>
            </a:extLst>
          </p:cNvPr>
          <p:cNvSpPr txBox="1">
            <a:spLocks/>
          </p:cNvSpPr>
          <p:nvPr/>
        </p:nvSpPr>
        <p:spPr>
          <a:xfrm>
            <a:off x="2501417" y="1506762"/>
            <a:ext cx="6642583" cy="60510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Term Frequency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-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Inverse Document Frequency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45740-6DD0-5D48-8FAA-C3917292C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1870"/>
            <a:ext cx="9144000" cy="425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56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Methods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Classification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1A28167-DDBB-FF42-8EFE-40677516B0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41571" y="2007412"/>
            <a:ext cx="2024739" cy="964413"/>
          </a:xfrm>
          <a:solidFill>
            <a:srgbClr val="45B4FF">
              <a:alpha val="29804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One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vs.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Rest</a:t>
            </a:r>
          </a:p>
          <a:p>
            <a:pPr marL="0" indent="0" algn="ctr"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Linear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SVM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D3EB766-B3D2-A046-A711-70972BDBC059}"/>
              </a:ext>
            </a:extLst>
          </p:cNvPr>
          <p:cNvSpPr txBox="1">
            <a:spLocks/>
          </p:cNvSpPr>
          <p:nvPr/>
        </p:nvSpPr>
        <p:spPr>
          <a:xfrm>
            <a:off x="4780710" y="2007411"/>
            <a:ext cx="2024739" cy="964413"/>
          </a:xfrm>
          <a:prstGeom prst="rect">
            <a:avLst/>
          </a:prstGeom>
          <a:solidFill>
            <a:srgbClr val="45B4FF">
              <a:alpha val="29804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Logistic</a:t>
            </a:r>
          </a:p>
          <a:p>
            <a:pPr marL="0" indent="0" algn="ctr">
              <a:buFont typeface="Arial"/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Regression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3566CC5C-9D5C-A14A-9AD9-0B2A298FEC18}"/>
              </a:ext>
            </a:extLst>
          </p:cNvPr>
          <p:cNvSpPr txBox="1">
            <a:spLocks/>
          </p:cNvSpPr>
          <p:nvPr/>
        </p:nvSpPr>
        <p:spPr>
          <a:xfrm>
            <a:off x="1841571" y="3760100"/>
            <a:ext cx="2024739" cy="964413"/>
          </a:xfrm>
          <a:prstGeom prst="rect">
            <a:avLst/>
          </a:prstGeom>
          <a:solidFill>
            <a:srgbClr val="45B4FF">
              <a:alpha val="29804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Decision</a:t>
            </a:r>
          </a:p>
          <a:p>
            <a:pPr marL="0" indent="0" algn="ctr">
              <a:buFont typeface="Arial"/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Tree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5C4DCD9-72F7-BB42-A093-E5D939EA5EDA}"/>
              </a:ext>
            </a:extLst>
          </p:cNvPr>
          <p:cNvSpPr txBox="1">
            <a:spLocks/>
          </p:cNvSpPr>
          <p:nvPr/>
        </p:nvSpPr>
        <p:spPr>
          <a:xfrm>
            <a:off x="4780710" y="3760100"/>
            <a:ext cx="2024739" cy="964413"/>
          </a:xfrm>
          <a:prstGeom prst="rect">
            <a:avLst/>
          </a:prstGeom>
          <a:solidFill>
            <a:srgbClr val="45B4FF">
              <a:alpha val="29804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Random</a:t>
            </a:r>
          </a:p>
          <a:p>
            <a:pPr marL="0" indent="0" algn="ctr">
              <a:buFont typeface="Arial"/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Forest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106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Methods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Classification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1A28167-DDBB-FF42-8EFE-40677516B0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1316" y="1492405"/>
            <a:ext cx="2024739" cy="964413"/>
          </a:xfrm>
          <a:solidFill>
            <a:srgbClr val="45B4FF">
              <a:alpha val="29804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One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vs.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Rest</a:t>
            </a:r>
          </a:p>
          <a:p>
            <a:pPr marL="0" indent="0" algn="ctr"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Linear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SVM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43CDECF-D60E-E24C-8BAD-52CC0DAF33E9}"/>
              </a:ext>
            </a:extLst>
          </p:cNvPr>
          <p:cNvSpPr txBox="1">
            <a:spLocks/>
          </p:cNvSpPr>
          <p:nvPr/>
        </p:nvSpPr>
        <p:spPr>
          <a:xfrm>
            <a:off x="3575869" y="1974611"/>
            <a:ext cx="1877594" cy="60074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two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classes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D28CB7-CFF4-F746-850C-83E670E39BE8}"/>
              </a:ext>
            </a:extLst>
          </p:cNvPr>
          <p:cNvCxnSpPr>
            <a:cxnSpLocks/>
          </p:cNvCxnSpPr>
          <p:nvPr/>
        </p:nvCxnSpPr>
        <p:spPr>
          <a:xfrm>
            <a:off x="2480441" y="2232944"/>
            <a:ext cx="10954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06CB08E-D499-E74E-8B5F-A57E14CA4C5A}"/>
              </a:ext>
            </a:extLst>
          </p:cNvPr>
          <p:cNvCxnSpPr>
            <a:cxnSpLocks/>
          </p:cNvCxnSpPr>
          <p:nvPr/>
        </p:nvCxnSpPr>
        <p:spPr>
          <a:xfrm>
            <a:off x="2480441" y="1748766"/>
            <a:ext cx="2034225" cy="25091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AF8C8266-4BC8-194E-BBE2-2640301EF05C}"/>
              </a:ext>
            </a:extLst>
          </p:cNvPr>
          <p:cNvSpPr txBox="1">
            <a:spLocks/>
          </p:cNvSpPr>
          <p:nvPr/>
        </p:nvSpPr>
        <p:spPr>
          <a:xfrm>
            <a:off x="3575869" y="2906372"/>
            <a:ext cx="1877594" cy="60074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20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classes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562CCD-CF0F-2846-BAC1-E122326CD65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514666" y="2384740"/>
            <a:ext cx="0" cy="521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62F6B3-0B41-C445-BD01-C257DBCFCBDB}"/>
              </a:ext>
            </a:extLst>
          </p:cNvPr>
          <p:cNvGrpSpPr/>
          <p:nvPr/>
        </p:nvGrpSpPr>
        <p:grpSpPr>
          <a:xfrm>
            <a:off x="326248" y="4183259"/>
            <a:ext cx="1877594" cy="1429266"/>
            <a:chOff x="368289" y="3542128"/>
            <a:chExt cx="1877594" cy="1429266"/>
          </a:xfrm>
        </p:grpSpPr>
        <p:sp>
          <p:nvSpPr>
            <p:cNvPr id="19" name="Text Placeholder 1">
              <a:extLst>
                <a:ext uri="{FF2B5EF4-FFF2-40B4-BE49-F238E27FC236}">
                  <a16:creationId xmlns:a16="http://schemas.microsoft.com/office/drawing/2014/main" id="{D401F669-C7C3-7140-968D-63EF83BF4691}"/>
                </a:ext>
              </a:extLst>
            </p:cNvPr>
            <p:cNvSpPr txBox="1">
              <a:spLocks/>
            </p:cNvSpPr>
            <p:nvPr/>
          </p:nvSpPr>
          <p:spPr>
            <a:xfrm>
              <a:off x="459551" y="3941642"/>
              <a:ext cx="1695070" cy="1029752"/>
            </a:xfrm>
            <a:prstGeom prst="rect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vert="horz" lIns="0" tIns="45720" rIns="91440" bIns="45720" rtlCol="0">
              <a:normAutofit/>
            </a:bodyPr>
            <a:lstStyle>
              <a:lvl1pPr marL="285750" marR="0" indent="-285750" algn="l" defTabSz="6858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D4F91"/>
                </a:buClr>
                <a:buSzTx/>
                <a:buFont typeface="Arial"/>
                <a:buChar char="•"/>
                <a:tabLst/>
                <a:defRPr sz="1600" b="0" i="0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110000"/>
                </a:lnSpc>
                <a:spcBef>
                  <a:spcPts val="375"/>
                </a:spcBef>
                <a:buClr>
                  <a:srgbClr val="1D4F91"/>
                </a:buClr>
                <a:buFont typeface="Arial" panose="020B0604020202020204" pitchFamily="34" charset="0"/>
                <a:buChar char="•"/>
                <a:defRPr sz="1600" b="0" i="0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110000"/>
                </a:lnSpc>
                <a:spcBef>
                  <a:spcPts val="375"/>
                </a:spcBef>
                <a:buClr>
                  <a:srgbClr val="1D4F91"/>
                </a:buClr>
                <a:buFont typeface="LucidaGrande" charset="0"/>
                <a:buChar char="-"/>
                <a:defRPr sz="1600" b="0" i="0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5BBB"/>
                </a:buClr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5BBB"/>
                </a:buClr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</a:rPr>
                <a:t>class</a:t>
              </a:r>
              <a:r>
                <a:rPr lang="zh-CN" altLang="en-US" sz="24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</a:rPr>
                <a:t>1	1</a:t>
              </a:r>
            </a:p>
            <a:p>
              <a:pPr marL="0" indent="0"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</a:rPr>
                <a:t>rest		0</a:t>
              </a:r>
              <a:endParaRPr lang="en-US" sz="2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C47F908-23AD-474D-B6F7-BD491A3C7CF1}"/>
                </a:ext>
              </a:extLst>
            </p:cNvPr>
            <p:cNvCxnSpPr>
              <a:cxnSpLocks/>
            </p:cNvCxnSpPr>
            <p:nvPr/>
          </p:nvCxnSpPr>
          <p:spPr>
            <a:xfrm>
              <a:off x="1460939" y="4214648"/>
              <a:ext cx="336331" cy="0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BCD1B46-3576-7545-A03A-477B3F60CA9A}"/>
                </a:ext>
              </a:extLst>
            </p:cNvPr>
            <p:cNvCxnSpPr>
              <a:cxnSpLocks/>
            </p:cNvCxnSpPr>
            <p:nvPr/>
          </p:nvCxnSpPr>
          <p:spPr>
            <a:xfrm>
              <a:off x="1460939" y="4671848"/>
              <a:ext cx="336331" cy="0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 Placeholder 1">
              <a:extLst>
                <a:ext uri="{FF2B5EF4-FFF2-40B4-BE49-F238E27FC236}">
                  <a16:creationId xmlns:a16="http://schemas.microsoft.com/office/drawing/2014/main" id="{91BE5B15-8B1D-6447-81F9-C9015EFCBCC5}"/>
                </a:ext>
              </a:extLst>
            </p:cNvPr>
            <p:cNvSpPr txBox="1">
              <a:spLocks/>
            </p:cNvSpPr>
            <p:nvPr/>
          </p:nvSpPr>
          <p:spPr>
            <a:xfrm>
              <a:off x="368289" y="3542128"/>
              <a:ext cx="1877594" cy="600747"/>
            </a:xfrm>
            <a:prstGeom prst="rect">
              <a:avLst/>
            </a:prstGeom>
          </p:spPr>
          <p:txBody>
            <a:bodyPr vert="horz" lIns="0" tIns="45720" rIns="91440" bIns="45720" rtlCol="0">
              <a:normAutofit/>
            </a:bodyPr>
            <a:lstStyle>
              <a:lvl1pPr marL="285750" marR="0" indent="-285750" algn="l" defTabSz="6858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D4F91"/>
                </a:buClr>
                <a:buSzTx/>
                <a:buFont typeface="Arial"/>
                <a:buChar char="•"/>
                <a:tabLst/>
                <a:defRPr sz="1600" b="0" i="0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110000"/>
                </a:lnSpc>
                <a:spcBef>
                  <a:spcPts val="375"/>
                </a:spcBef>
                <a:buClr>
                  <a:srgbClr val="1D4F91"/>
                </a:buClr>
                <a:buFont typeface="Arial" panose="020B0604020202020204" pitchFamily="34" charset="0"/>
                <a:buChar char="•"/>
                <a:defRPr sz="1600" b="0" i="0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110000"/>
                </a:lnSpc>
                <a:spcBef>
                  <a:spcPts val="375"/>
                </a:spcBef>
                <a:buClr>
                  <a:srgbClr val="1D4F91"/>
                </a:buClr>
                <a:buFont typeface="LucidaGrande" charset="0"/>
                <a:buChar char="-"/>
                <a:defRPr sz="1600" b="0" i="0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5BBB"/>
                </a:buClr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5BBB"/>
                </a:buClr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000" dirty="0">
                  <a:solidFill>
                    <a:schemeClr val="tx1">
                      <a:lumMod val="50000"/>
                    </a:schemeClr>
                  </a:solidFill>
                </a:rPr>
                <a:t>SVM</a:t>
              </a:r>
              <a:r>
                <a:rPr lang="zh-CN" altLang="en-US" sz="20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lang="en-US" sz="2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F7DAF5-0458-8647-9F02-CAE07CADBA5C}"/>
              </a:ext>
            </a:extLst>
          </p:cNvPr>
          <p:cNvGrpSpPr/>
          <p:nvPr/>
        </p:nvGrpSpPr>
        <p:grpSpPr>
          <a:xfrm>
            <a:off x="2347656" y="4183259"/>
            <a:ext cx="1877594" cy="1429266"/>
            <a:chOff x="368289" y="3542128"/>
            <a:chExt cx="1877594" cy="1429266"/>
          </a:xfrm>
        </p:grpSpPr>
        <p:sp>
          <p:nvSpPr>
            <p:cNvPr id="29" name="Text Placeholder 1">
              <a:extLst>
                <a:ext uri="{FF2B5EF4-FFF2-40B4-BE49-F238E27FC236}">
                  <a16:creationId xmlns:a16="http://schemas.microsoft.com/office/drawing/2014/main" id="{49319DD5-6521-234A-B2DD-CCD2B304BB72}"/>
                </a:ext>
              </a:extLst>
            </p:cNvPr>
            <p:cNvSpPr txBox="1">
              <a:spLocks/>
            </p:cNvSpPr>
            <p:nvPr/>
          </p:nvSpPr>
          <p:spPr>
            <a:xfrm>
              <a:off x="459551" y="3941642"/>
              <a:ext cx="1695070" cy="1029752"/>
            </a:xfrm>
            <a:prstGeom prst="rect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vert="horz" lIns="0" tIns="45720" rIns="91440" bIns="45720" rtlCol="0">
              <a:normAutofit/>
            </a:bodyPr>
            <a:lstStyle>
              <a:lvl1pPr marL="285750" marR="0" indent="-285750" algn="l" defTabSz="6858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D4F91"/>
                </a:buClr>
                <a:buSzTx/>
                <a:buFont typeface="Arial"/>
                <a:buChar char="•"/>
                <a:tabLst/>
                <a:defRPr sz="1600" b="0" i="0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110000"/>
                </a:lnSpc>
                <a:spcBef>
                  <a:spcPts val="375"/>
                </a:spcBef>
                <a:buClr>
                  <a:srgbClr val="1D4F91"/>
                </a:buClr>
                <a:buFont typeface="Arial" panose="020B0604020202020204" pitchFamily="34" charset="0"/>
                <a:buChar char="•"/>
                <a:defRPr sz="1600" b="0" i="0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110000"/>
                </a:lnSpc>
                <a:spcBef>
                  <a:spcPts val="375"/>
                </a:spcBef>
                <a:buClr>
                  <a:srgbClr val="1D4F91"/>
                </a:buClr>
                <a:buFont typeface="LucidaGrande" charset="0"/>
                <a:buChar char="-"/>
                <a:defRPr sz="1600" b="0" i="0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5BBB"/>
                </a:buClr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5BBB"/>
                </a:buClr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</a:rPr>
                <a:t>class</a:t>
              </a:r>
              <a:r>
                <a:rPr lang="zh-CN" altLang="en-US" sz="24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</a:rPr>
                <a:t>2	1</a:t>
              </a:r>
            </a:p>
            <a:p>
              <a:pPr marL="0" indent="0"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</a:rPr>
                <a:t>rest		0</a:t>
              </a:r>
              <a:endParaRPr lang="en-US" sz="2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DB560EA-1D2D-4545-86CF-CD9E033D4C3F}"/>
                </a:ext>
              </a:extLst>
            </p:cNvPr>
            <p:cNvCxnSpPr>
              <a:cxnSpLocks/>
            </p:cNvCxnSpPr>
            <p:nvPr/>
          </p:nvCxnSpPr>
          <p:spPr>
            <a:xfrm>
              <a:off x="1460939" y="4214648"/>
              <a:ext cx="336331" cy="0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3FBF48-477F-7442-83DF-1A02810914BF}"/>
                </a:ext>
              </a:extLst>
            </p:cNvPr>
            <p:cNvCxnSpPr>
              <a:cxnSpLocks/>
            </p:cNvCxnSpPr>
            <p:nvPr/>
          </p:nvCxnSpPr>
          <p:spPr>
            <a:xfrm>
              <a:off x="1460939" y="4671848"/>
              <a:ext cx="336331" cy="0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 Placeholder 1">
              <a:extLst>
                <a:ext uri="{FF2B5EF4-FFF2-40B4-BE49-F238E27FC236}">
                  <a16:creationId xmlns:a16="http://schemas.microsoft.com/office/drawing/2014/main" id="{15AC2F62-3A51-414D-8A8B-B3A8D79C84E9}"/>
                </a:ext>
              </a:extLst>
            </p:cNvPr>
            <p:cNvSpPr txBox="1">
              <a:spLocks/>
            </p:cNvSpPr>
            <p:nvPr/>
          </p:nvSpPr>
          <p:spPr>
            <a:xfrm>
              <a:off x="368289" y="3542128"/>
              <a:ext cx="1877594" cy="600747"/>
            </a:xfrm>
            <a:prstGeom prst="rect">
              <a:avLst/>
            </a:prstGeom>
          </p:spPr>
          <p:txBody>
            <a:bodyPr vert="horz" lIns="0" tIns="45720" rIns="91440" bIns="45720" rtlCol="0">
              <a:normAutofit/>
            </a:bodyPr>
            <a:lstStyle>
              <a:lvl1pPr marL="285750" marR="0" indent="-285750" algn="l" defTabSz="6858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D4F91"/>
                </a:buClr>
                <a:buSzTx/>
                <a:buFont typeface="Arial"/>
                <a:buChar char="•"/>
                <a:tabLst/>
                <a:defRPr sz="1600" b="0" i="0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110000"/>
                </a:lnSpc>
                <a:spcBef>
                  <a:spcPts val="375"/>
                </a:spcBef>
                <a:buClr>
                  <a:srgbClr val="1D4F91"/>
                </a:buClr>
                <a:buFont typeface="Arial" panose="020B0604020202020204" pitchFamily="34" charset="0"/>
                <a:buChar char="•"/>
                <a:defRPr sz="1600" b="0" i="0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110000"/>
                </a:lnSpc>
                <a:spcBef>
                  <a:spcPts val="375"/>
                </a:spcBef>
                <a:buClr>
                  <a:srgbClr val="1D4F91"/>
                </a:buClr>
                <a:buFont typeface="LucidaGrande" charset="0"/>
                <a:buChar char="-"/>
                <a:defRPr sz="1600" b="0" i="0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5BBB"/>
                </a:buClr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5BBB"/>
                </a:buClr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000" dirty="0">
                  <a:solidFill>
                    <a:schemeClr val="tx1">
                      <a:lumMod val="50000"/>
                    </a:schemeClr>
                  </a:solidFill>
                </a:rPr>
                <a:t>SVM</a:t>
              </a:r>
              <a:r>
                <a:rPr lang="zh-CN" altLang="en-US" sz="20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lang="en-US" sz="2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23F080C-81C8-724A-9C4C-C7A1EE796132}"/>
              </a:ext>
            </a:extLst>
          </p:cNvPr>
          <p:cNvGrpSpPr/>
          <p:nvPr/>
        </p:nvGrpSpPr>
        <p:grpSpPr>
          <a:xfrm>
            <a:off x="6552740" y="4183259"/>
            <a:ext cx="2107784" cy="1429266"/>
            <a:chOff x="368289" y="3542128"/>
            <a:chExt cx="2107784" cy="1429266"/>
          </a:xfrm>
        </p:grpSpPr>
        <p:sp>
          <p:nvSpPr>
            <p:cNvPr id="34" name="Text Placeholder 1">
              <a:extLst>
                <a:ext uri="{FF2B5EF4-FFF2-40B4-BE49-F238E27FC236}">
                  <a16:creationId xmlns:a16="http://schemas.microsoft.com/office/drawing/2014/main" id="{C88B3DD0-A0A8-6C48-81C0-E4E4B717DC9F}"/>
                </a:ext>
              </a:extLst>
            </p:cNvPr>
            <p:cNvSpPr txBox="1">
              <a:spLocks/>
            </p:cNvSpPr>
            <p:nvPr/>
          </p:nvSpPr>
          <p:spPr>
            <a:xfrm>
              <a:off x="459551" y="3941642"/>
              <a:ext cx="2016522" cy="1029752"/>
            </a:xfrm>
            <a:prstGeom prst="rect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vert="horz" lIns="0" tIns="45720" rIns="91440" bIns="45720" rtlCol="0">
              <a:normAutofit/>
            </a:bodyPr>
            <a:lstStyle>
              <a:lvl1pPr marL="285750" marR="0" indent="-285750" algn="l" defTabSz="6858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D4F91"/>
                </a:buClr>
                <a:buSzTx/>
                <a:buFont typeface="Arial"/>
                <a:buChar char="•"/>
                <a:tabLst/>
                <a:defRPr sz="1600" b="0" i="0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110000"/>
                </a:lnSpc>
                <a:spcBef>
                  <a:spcPts val="375"/>
                </a:spcBef>
                <a:buClr>
                  <a:srgbClr val="1D4F91"/>
                </a:buClr>
                <a:buFont typeface="Arial" panose="020B0604020202020204" pitchFamily="34" charset="0"/>
                <a:buChar char="•"/>
                <a:defRPr sz="1600" b="0" i="0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110000"/>
                </a:lnSpc>
                <a:spcBef>
                  <a:spcPts val="375"/>
                </a:spcBef>
                <a:buClr>
                  <a:srgbClr val="1D4F91"/>
                </a:buClr>
                <a:buFont typeface="LucidaGrande" charset="0"/>
                <a:buChar char="-"/>
                <a:defRPr sz="1600" b="0" i="0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5BBB"/>
                </a:buClr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5BBB"/>
                </a:buClr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</a:rPr>
                <a:t>class</a:t>
              </a:r>
              <a:r>
                <a:rPr lang="zh-CN" altLang="en-US" sz="24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</a:rPr>
                <a:t>20	</a:t>
              </a:r>
              <a:r>
                <a:rPr lang="zh-CN" altLang="en-US" sz="2400" dirty="0">
                  <a:solidFill>
                    <a:schemeClr val="tx1">
                      <a:lumMod val="50000"/>
                    </a:schemeClr>
                  </a:solidFill>
                </a:rPr>
                <a:t>   </a:t>
              </a:r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</a:p>
            <a:p>
              <a:pPr marL="0" indent="0"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</a:rPr>
                <a:t>rest		</a:t>
              </a:r>
              <a:r>
                <a:rPr lang="zh-CN" altLang="en-US" sz="2400" dirty="0">
                  <a:solidFill>
                    <a:schemeClr val="tx1">
                      <a:lumMod val="50000"/>
                    </a:schemeClr>
                  </a:solidFill>
                </a:rPr>
                <a:t>   </a:t>
              </a:r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</a:rPr>
                <a:t>0</a:t>
              </a:r>
              <a:endParaRPr lang="en-US" sz="2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4EC27D-E7C0-F742-BE4F-BA20A18601A0}"/>
                </a:ext>
              </a:extLst>
            </p:cNvPr>
            <p:cNvCxnSpPr>
              <a:cxnSpLocks/>
            </p:cNvCxnSpPr>
            <p:nvPr/>
          </p:nvCxnSpPr>
          <p:spPr>
            <a:xfrm>
              <a:off x="1629104" y="4214648"/>
              <a:ext cx="336331" cy="0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08356B1-41D3-2042-9241-BED54B40C213}"/>
                </a:ext>
              </a:extLst>
            </p:cNvPr>
            <p:cNvCxnSpPr>
              <a:cxnSpLocks/>
            </p:cNvCxnSpPr>
            <p:nvPr/>
          </p:nvCxnSpPr>
          <p:spPr>
            <a:xfrm>
              <a:off x="1629104" y="4687613"/>
              <a:ext cx="336331" cy="0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 Placeholder 1">
              <a:extLst>
                <a:ext uri="{FF2B5EF4-FFF2-40B4-BE49-F238E27FC236}">
                  <a16:creationId xmlns:a16="http://schemas.microsoft.com/office/drawing/2014/main" id="{65CA14D5-0792-C640-9EBE-7964E7D433E8}"/>
                </a:ext>
              </a:extLst>
            </p:cNvPr>
            <p:cNvSpPr txBox="1">
              <a:spLocks/>
            </p:cNvSpPr>
            <p:nvPr/>
          </p:nvSpPr>
          <p:spPr>
            <a:xfrm>
              <a:off x="368289" y="3542128"/>
              <a:ext cx="1877594" cy="600747"/>
            </a:xfrm>
            <a:prstGeom prst="rect">
              <a:avLst/>
            </a:prstGeom>
          </p:spPr>
          <p:txBody>
            <a:bodyPr vert="horz" lIns="0" tIns="45720" rIns="91440" bIns="45720" rtlCol="0">
              <a:normAutofit/>
            </a:bodyPr>
            <a:lstStyle>
              <a:lvl1pPr marL="285750" marR="0" indent="-285750" algn="l" defTabSz="6858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D4F91"/>
                </a:buClr>
                <a:buSzTx/>
                <a:buFont typeface="Arial"/>
                <a:buChar char="•"/>
                <a:tabLst/>
                <a:defRPr sz="1600" b="0" i="0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110000"/>
                </a:lnSpc>
                <a:spcBef>
                  <a:spcPts val="375"/>
                </a:spcBef>
                <a:buClr>
                  <a:srgbClr val="1D4F91"/>
                </a:buClr>
                <a:buFont typeface="Arial" panose="020B0604020202020204" pitchFamily="34" charset="0"/>
                <a:buChar char="•"/>
                <a:defRPr sz="1600" b="0" i="0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110000"/>
                </a:lnSpc>
                <a:spcBef>
                  <a:spcPts val="375"/>
                </a:spcBef>
                <a:buClr>
                  <a:srgbClr val="1D4F91"/>
                </a:buClr>
                <a:buFont typeface="LucidaGrande" charset="0"/>
                <a:buChar char="-"/>
                <a:defRPr sz="1600" b="0" i="0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5BBB"/>
                </a:buClr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005BBB"/>
                </a:buClr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000" dirty="0">
                  <a:solidFill>
                    <a:schemeClr val="tx1">
                      <a:lumMod val="50000"/>
                    </a:schemeClr>
                  </a:solidFill>
                </a:rPr>
                <a:t>SVM</a:t>
              </a:r>
              <a:r>
                <a:rPr lang="zh-CN" altLang="en-US" sz="20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50000"/>
                    </a:schemeClr>
                  </a:solidFill>
                </a:rPr>
                <a:t>20</a:t>
              </a:r>
              <a:endParaRPr lang="en-US" sz="2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8F08B8C-3C6B-8C4D-B95D-EA1129E98F17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1265045" y="3507119"/>
            <a:ext cx="3249622" cy="6761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5C5897F-8AC7-F84C-A054-ED0719670185}"/>
              </a:ext>
            </a:extLst>
          </p:cNvPr>
          <p:cNvCxnSpPr>
            <a:cxnSpLocks/>
            <a:stCxn id="15" idx="2"/>
            <a:endCxn id="32" idx="0"/>
          </p:cNvCxnSpPr>
          <p:nvPr/>
        </p:nvCxnSpPr>
        <p:spPr>
          <a:xfrm flipH="1">
            <a:off x="3286453" y="3507119"/>
            <a:ext cx="1228213" cy="6761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3DE0491-384A-1A48-9693-125BDCCFA0C4}"/>
              </a:ext>
            </a:extLst>
          </p:cNvPr>
          <p:cNvCxnSpPr>
            <a:cxnSpLocks/>
            <a:stCxn id="15" idx="2"/>
            <a:endCxn id="37" idx="0"/>
          </p:cNvCxnSpPr>
          <p:nvPr/>
        </p:nvCxnSpPr>
        <p:spPr>
          <a:xfrm>
            <a:off x="4514666" y="3507119"/>
            <a:ext cx="2976871" cy="6761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694D8015-DF7B-0247-8AB6-49515A234C12}"/>
              </a:ext>
            </a:extLst>
          </p:cNvPr>
          <p:cNvSpPr txBox="1">
            <a:spLocks/>
          </p:cNvSpPr>
          <p:nvPr/>
        </p:nvSpPr>
        <p:spPr>
          <a:xfrm>
            <a:off x="4495829" y="4860702"/>
            <a:ext cx="1877594" cy="60074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......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700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656D9560-1CAE-0B43-8D56-BFB91F251144}"/>
              </a:ext>
            </a:extLst>
          </p:cNvPr>
          <p:cNvSpPr txBox="1">
            <a:spLocks/>
          </p:cNvSpPr>
          <p:nvPr/>
        </p:nvSpPr>
        <p:spPr>
          <a:xfrm>
            <a:off x="571316" y="1492404"/>
            <a:ext cx="2024739" cy="964413"/>
          </a:xfrm>
          <a:prstGeom prst="rect">
            <a:avLst/>
          </a:prstGeom>
          <a:solidFill>
            <a:srgbClr val="45B4FF">
              <a:alpha val="29804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Logistic</a:t>
            </a:r>
          </a:p>
          <a:p>
            <a:pPr marL="0" indent="0" algn="ctr">
              <a:buFont typeface="Arial"/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Regression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Methods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Classification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334F4546-9027-634F-BD3D-F1491DEBFE78}"/>
              </a:ext>
            </a:extLst>
          </p:cNvPr>
          <p:cNvSpPr txBox="1">
            <a:spLocks/>
          </p:cNvSpPr>
          <p:nvPr/>
        </p:nvSpPr>
        <p:spPr>
          <a:xfrm>
            <a:off x="3115761" y="2014554"/>
            <a:ext cx="5205620" cy="88452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Multinomial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logistic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regression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CC060-8E24-5049-A9E8-78AA574D0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37" y="3256527"/>
            <a:ext cx="2801446" cy="1939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734725-D927-F347-8256-B32131909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818" y="3256527"/>
            <a:ext cx="2909195" cy="193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46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0FCFE-4A3E-3C4A-B610-DFFEE6DDC8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5302" y="1220991"/>
            <a:ext cx="4410587" cy="4258402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</a:t>
            </a:r>
          </a:p>
          <a:p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Methods</a:t>
            </a:r>
          </a:p>
          <a:p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rgbClr val="1D4F91"/>
                </a:solidFill>
              </a:rPr>
              <a:t>Results</a:t>
            </a:r>
          </a:p>
          <a:p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8B8D0-C4D5-044C-82F5-D03FE1776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71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CA3A90A-389C-C745-9F23-1CC31592B34E}"/>
              </a:ext>
            </a:extLst>
          </p:cNvPr>
          <p:cNvSpPr txBox="1">
            <a:spLocks/>
          </p:cNvSpPr>
          <p:nvPr/>
        </p:nvSpPr>
        <p:spPr>
          <a:xfrm>
            <a:off x="1565020" y="1482457"/>
            <a:ext cx="5205620" cy="56828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Accuracy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Table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EEB1A74-E780-4E45-9C5E-BC39E2255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156257"/>
              </p:ext>
            </p:extLst>
          </p:nvPr>
        </p:nvGraphicFramePr>
        <p:xfrm>
          <a:off x="224481" y="2050739"/>
          <a:ext cx="7886699" cy="1268155"/>
        </p:xfrm>
        <a:graphic>
          <a:graphicData uri="http://schemas.openxmlformats.org/drawingml/2006/table">
            <a:tbl>
              <a:tblPr/>
              <a:tblGrid>
                <a:gridCol w="904784">
                  <a:extLst>
                    <a:ext uri="{9D8B030D-6E8A-4147-A177-3AD203B41FA5}">
                      <a16:colId xmlns:a16="http://schemas.microsoft.com/office/drawing/2014/main" val="4029610405"/>
                    </a:ext>
                  </a:extLst>
                </a:gridCol>
                <a:gridCol w="989230">
                  <a:extLst>
                    <a:ext uri="{9D8B030D-6E8A-4147-A177-3AD203B41FA5}">
                      <a16:colId xmlns:a16="http://schemas.microsoft.com/office/drawing/2014/main" val="3810954607"/>
                    </a:ext>
                  </a:extLst>
                </a:gridCol>
                <a:gridCol w="1158123">
                  <a:extLst>
                    <a:ext uri="{9D8B030D-6E8A-4147-A177-3AD203B41FA5}">
                      <a16:colId xmlns:a16="http://schemas.microsoft.com/office/drawing/2014/main" val="3364528497"/>
                    </a:ext>
                  </a:extLst>
                </a:gridCol>
                <a:gridCol w="497631">
                  <a:extLst>
                    <a:ext uri="{9D8B030D-6E8A-4147-A177-3AD203B41FA5}">
                      <a16:colId xmlns:a16="http://schemas.microsoft.com/office/drawing/2014/main" val="4114816656"/>
                    </a:ext>
                  </a:extLst>
                </a:gridCol>
                <a:gridCol w="1206379">
                  <a:extLst>
                    <a:ext uri="{9D8B030D-6E8A-4147-A177-3AD203B41FA5}">
                      <a16:colId xmlns:a16="http://schemas.microsoft.com/office/drawing/2014/main" val="4023931960"/>
                    </a:ext>
                  </a:extLst>
                </a:gridCol>
                <a:gridCol w="497631">
                  <a:extLst>
                    <a:ext uri="{9D8B030D-6E8A-4147-A177-3AD203B41FA5}">
                      <a16:colId xmlns:a16="http://schemas.microsoft.com/office/drawing/2014/main" val="1547561491"/>
                    </a:ext>
                  </a:extLst>
                </a:gridCol>
                <a:gridCol w="1375272">
                  <a:extLst>
                    <a:ext uri="{9D8B030D-6E8A-4147-A177-3AD203B41FA5}">
                      <a16:colId xmlns:a16="http://schemas.microsoft.com/office/drawing/2014/main" val="2084458973"/>
                    </a:ext>
                  </a:extLst>
                </a:gridCol>
                <a:gridCol w="497631">
                  <a:extLst>
                    <a:ext uri="{9D8B030D-6E8A-4147-A177-3AD203B41FA5}">
                      <a16:colId xmlns:a16="http://schemas.microsoft.com/office/drawing/2014/main" val="1311658010"/>
                    </a:ext>
                  </a:extLst>
                </a:gridCol>
                <a:gridCol w="760018">
                  <a:extLst>
                    <a:ext uri="{9D8B030D-6E8A-4147-A177-3AD203B41FA5}">
                      <a16:colId xmlns:a16="http://schemas.microsoft.com/office/drawing/2014/main" val="3550704735"/>
                    </a:ext>
                  </a:extLst>
                </a:gridCol>
              </a:tblGrid>
              <a:tr h="25363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Decision Tree</a:t>
                      </a:r>
                    </a:p>
                  </a:txBody>
                  <a:tcPr marL="9058" marR="9058" marT="905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Foest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OvR Linear SVM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Logistic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979622"/>
                  </a:ext>
                </a:extLst>
              </a:tr>
              <a:tr h="25363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Extract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451855"/>
                  </a:ext>
                </a:extLst>
              </a:tr>
              <a:tr h="25363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Word2Vec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0.54726</a:t>
                      </a:r>
                    </a:p>
                  </a:txBody>
                  <a:tcPr marL="9058" marR="9058" marT="905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0.66522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0.64923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0.70233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2911749"/>
                  </a:ext>
                </a:extLst>
              </a:tr>
              <a:tr h="253631"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8" marR="9058" marT="905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819004"/>
                  </a:ext>
                </a:extLst>
              </a:tr>
              <a:tr h="25363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TF-IDF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0.31415</a:t>
                      </a:r>
                    </a:p>
                  </a:txBody>
                  <a:tcPr marL="9058" marR="9058" marT="905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0.42226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0.32693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0.37982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309561"/>
                  </a:ext>
                </a:extLst>
              </a:tr>
            </a:tbl>
          </a:graphicData>
        </a:graphic>
      </p:graphicFrame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5E666F40-F733-854E-81AE-22279C0F1302}"/>
              </a:ext>
            </a:extLst>
          </p:cNvPr>
          <p:cNvSpPr txBox="1">
            <a:spLocks/>
          </p:cNvSpPr>
          <p:nvPr/>
        </p:nvSpPr>
        <p:spPr>
          <a:xfrm>
            <a:off x="5457692" y="3565231"/>
            <a:ext cx="1920575" cy="122749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maxIter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 = 1000</a:t>
            </a:r>
          </a:p>
          <a:p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tol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0.001</a:t>
            </a:r>
          </a:p>
          <a:p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aggregationDepth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3</a:t>
            </a:r>
          </a:p>
          <a:p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regParam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0.01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9FF5BD4-B02C-8E4C-84DE-37D2F1F4FC04}"/>
              </a:ext>
            </a:extLst>
          </p:cNvPr>
          <p:cNvSpPr txBox="1">
            <a:spLocks/>
          </p:cNvSpPr>
          <p:nvPr/>
        </p:nvSpPr>
        <p:spPr>
          <a:xfrm>
            <a:off x="7378267" y="3571870"/>
            <a:ext cx="1810263" cy="78600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maxIter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 = 1000</a:t>
            </a:r>
          </a:p>
          <a:p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regParam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0.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</a:rPr>
              <a:t>0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01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0572B2B2-4BF0-794A-9AD8-C135F71678E6}"/>
              </a:ext>
            </a:extLst>
          </p:cNvPr>
          <p:cNvSpPr txBox="1">
            <a:spLocks/>
          </p:cNvSpPr>
          <p:nvPr/>
        </p:nvSpPr>
        <p:spPr>
          <a:xfrm>
            <a:off x="2117794" y="3595111"/>
            <a:ext cx="1529635" cy="51278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maxDepth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 = 15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B3FE392-F731-0348-9411-38A8450088CE}"/>
              </a:ext>
            </a:extLst>
          </p:cNvPr>
          <p:cNvSpPr txBox="1">
            <a:spLocks/>
          </p:cNvSpPr>
          <p:nvPr/>
        </p:nvSpPr>
        <p:spPr>
          <a:xfrm>
            <a:off x="3749848" y="3595111"/>
            <a:ext cx="1529635" cy="51278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maxDepth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 = 15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FD1CB0-C952-DD45-9F6B-7C105264C67F}"/>
              </a:ext>
            </a:extLst>
          </p:cNvPr>
          <p:cNvCxnSpPr/>
          <p:nvPr/>
        </p:nvCxnSpPr>
        <p:spPr>
          <a:xfrm>
            <a:off x="3647429" y="3595111"/>
            <a:ext cx="0" cy="11976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54CB8D-BCBA-7C47-837C-A481FC1BA927}"/>
              </a:ext>
            </a:extLst>
          </p:cNvPr>
          <p:cNvCxnSpPr/>
          <p:nvPr/>
        </p:nvCxnSpPr>
        <p:spPr>
          <a:xfrm>
            <a:off x="5365871" y="3565231"/>
            <a:ext cx="0" cy="11976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2F8529-A5F7-BD4A-94DC-C33FB3A56148}"/>
              </a:ext>
            </a:extLst>
          </p:cNvPr>
          <p:cNvCxnSpPr/>
          <p:nvPr/>
        </p:nvCxnSpPr>
        <p:spPr>
          <a:xfrm>
            <a:off x="7289263" y="3565231"/>
            <a:ext cx="0" cy="11976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217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0FCFE-4A3E-3C4A-B610-DFFEE6DDC8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5302" y="1220991"/>
            <a:ext cx="4410587" cy="4258402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</a:t>
            </a:r>
          </a:p>
          <a:p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Methods</a:t>
            </a:r>
          </a:p>
          <a:p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Results</a:t>
            </a:r>
          </a:p>
          <a:p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rgbClr val="1D4F91"/>
                </a:solidFill>
              </a:rPr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8B8D0-C4D5-044C-82F5-D03FE1776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754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6292B37-5102-7045-BEF2-9724D46E96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1317" y="2482234"/>
            <a:ext cx="7886700" cy="5342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What’s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cook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tonight?</a:t>
            </a:r>
          </a:p>
          <a:p>
            <a:pPr marL="0" indent="0" algn="ctr">
              <a:buNone/>
            </a:pP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82FFF0-AA07-6549-B88A-4CF6B760C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149" y="1025879"/>
            <a:ext cx="3101847" cy="1456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01F54A-F9C2-1347-B052-EDD4A141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48" y="3400972"/>
            <a:ext cx="2108901" cy="2108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E6BFF6-FFBA-1249-9DD4-7E68284C89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38" r="14515"/>
          <a:stretch/>
        </p:blipFill>
        <p:spPr>
          <a:xfrm>
            <a:off x="5970996" y="3400972"/>
            <a:ext cx="2228193" cy="21089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5CEEA8-4EF5-7142-B2A1-52150AA9E8B8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69149" y="4455423"/>
            <a:ext cx="3101847" cy="0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8BC360B-3D2A-204F-BD1A-7E9BD6B1263F}"/>
              </a:ext>
            </a:extLst>
          </p:cNvPr>
          <p:cNvSpPr txBox="1">
            <a:spLocks/>
          </p:cNvSpPr>
          <p:nvPr/>
        </p:nvSpPr>
        <p:spPr>
          <a:xfrm>
            <a:off x="5970996" y="3420984"/>
            <a:ext cx="2228193" cy="2088890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20000"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altLang="zh-CN" sz="15400" dirty="0">
                <a:solidFill>
                  <a:schemeClr val="bg1"/>
                </a:solidFill>
              </a:rPr>
              <a:t>?</a:t>
            </a:r>
            <a:endParaRPr lang="en-US" sz="1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134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B68C531-1CA2-BE44-9E28-C6CA54E8B6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728" y="2135391"/>
            <a:ext cx="7595223" cy="2510182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Word2Vec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Logistic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Regression</a:t>
            </a:r>
            <a:b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</a:br>
            <a:endParaRPr lang="en-US" altLang="zh-CN" sz="24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Didn’t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tuning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parameter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(CV)</a:t>
            </a:r>
            <a:b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</a:br>
            <a:endParaRPr lang="en-US" altLang="zh-CN" sz="24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Feature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vector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–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hard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interpret,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not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biostatistical!</a:t>
            </a:r>
            <a:b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</a:br>
            <a:endParaRPr lang="en-US" altLang="zh-CN" sz="24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285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0FCFE-4A3E-3C4A-B610-DFFEE6DDC8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05826" y="1126398"/>
            <a:ext cx="4410587" cy="42584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>
                <a:solidFill>
                  <a:srgbClr val="1D4F91"/>
                </a:solidFill>
              </a:rPr>
              <a:t>Thanks</a:t>
            </a:r>
          </a:p>
          <a:p>
            <a:pPr marL="0" indent="0" algn="ctr">
              <a:buNone/>
            </a:pPr>
            <a:endParaRPr lang="en-US" sz="8000" dirty="0">
              <a:solidFill>
                <a:srgbClr val="1D4F91"/>
              </a:solidFill>
            </a:endParaRPr>
          </a:p>
          <a:p>
            <a:pPr marL="0" indent="0" algn="ctr">
              <a:buNone/>
            </a:pPr>
            <a:r>
              <a:rPr lang="en-US" sz="8000" dirty="0">
                <a:solidFill>
                  <a:srgbClr val="1D4F91"/>
                </a:solidFill>
              </a:rPr>
              <a:t>Q &amp;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8B8D0-C4D5-044C-82F5-D03FE1776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6292B37-5102-7045-BEF2-9724D46E96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1317" y="2482234"/>
            <a:ext cx="7886700" cy="5342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What’s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cook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tonight?</a:t>
            </a:r>
          </a:p>
          <a:p>
            <a:pPr marL="0" indent="0" algn="ctr">
              <a:buNone/>
            </a:pP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82FFF0-AA07-6549-B88A-4CF6B760C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149" y="1025879"/>
            <a:ext cx="3101847" cy="14563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5CEEA8-4EF5-7142-B2A1-52150AA9E8B8}"/>
              </a:ext>
            </a:extLst>
          </p:cNvPr>
          <p:cNvCxnSpPr>
            <a:cxnSpLocks/>
          </p:cNvCxnSpPr>
          <p:nvPr/>
        </p:nvCxnSpPr>
        <p:spPr>
          <a:xfrm>
            <a:off x="2869149" y="4455423"/>
            <a:ext cx="3101847" cy="0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8BC360B-3D2A-204F-BD1A-7E9BD6B1263F}"/>
              </a:ext>
            </a:extLst>
          </p:cNvPr>
          <p:cNvSpPr txBox="1">
            <a:spLocks/>
          </p:cNvSpPr>
          <p:nvPr/>
        </p:nvSpPr>
        <p:spPr>
          <a:xfrm>
            <a:off x="5970996" y="4148219"/>
            <a:ext cx="2228193" cy="614405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cuisine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type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8D9A7902-B1C6-A74B-9018-E79A649AD725}"/>
              </a:ext>
            </a:extLst>
          </p:cNvPr>
          <p:cNvSpPr txBox="1">
            <a:spLocks/>
          </p:cNvSpPr>
          <p:nvPr/>
        </p:nvSpPr>
        <p:spPr>
          <a:xfrm>
            <a:off x="3265685" y="3921187"/>
            <a:ext cx="2308773" cy="49935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Prediction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897F252-9203-B241-94DC-E65B4F50E5C9}"/>
              </a:ext>
            </a:extLst>
          </p:cNvPr>
          <p:cNvSpPr txBox="1">
            <a:spLocks/>
          </p:cNvSpPr>
          <p:nvPr/>
        </p:nvSpPr>
        <p:spPr>
          <a:xfrm>
            <a:off x="760248" y="3921187"/>
            <a:ext cx="2108899" cy="957879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20000"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recipe</a:t>
            </a:r>
          </a:p>
          <a:p>
            <a:pPr marL="0" indent="0" algn="ctr">
              <a:buFont typeface="Arial"/>
              <a:buNone/>
            </a:pP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[ingredients]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738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0FCFE-4A3E-3C4A-B610-DFFEE6DDC8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5302" y="1220991"/>
            <a:ext cx="4410587" cy="4258402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rgbClr val="1D4F91"/>
                </a:solidFill>
              </a:rPr>
              <a:t>Data</a:t>
            </a:r>
          </a:p>
          <a:p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Methods</a:t>
            </a:r>
          </a:p>
          <a:p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Results</a:t>
            </a:r>
          </a:p>
          <a:p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8B8D0-C4D5-044C-82F5-D03FE1776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12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Raw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Round Same Side Corner Rectangle 12">
            <a:extLst>
              <a:ext uri="{FF2B5EF4-FFF2-40B4-BE49-F238E27FC236}">
                <a16:creationId xmlns:a16="http://schemas.microsoft.com/office/drawing/2014/main" id="{4660AB27-194C-3D41-A2A4-A23D90CEF8BA}"/>
              </a:ext>
            </a:extLst>
          </p:cNvPr>
          <p:cNvSpPr/>
          <p:nvPr/>
        </p:nvSpPr>
        <p:spPr>
          <a:xfrm>
            <a:off x="725214" y="1693040"/>
            <a:ext cx="2049517" cy="3573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Train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(N=39774)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27E13F-86B5-4142-B77E-441DF49B3606}"/>
              </a:ext>
            </a:extLst>
          </p:cNvPr>
          <p:cNvSpPr txBox="1"/>
          <p:nvPr/>
        </p:nvSpPr>
        <p:spPr>
          <a:xfrm>
            <a:off x="725214" y="2050388"/>
            <a:ext cx="2049517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id:</a:t>
            </a:r>
            <a:r>
              <a:rPr lang="zh-CN" altLang="en-US" dirty="0"/>
              <a:t> </a:t>
            </a:r>
            <a:r>
              <a:rPr lang="en-US" altLang="zh-CN" dirty="0"/>
              <a:t>INT</a:t>
            </a:r>
          </a:p>
          <a:p>
            <a:endParaRPr lang="en-US" dirty="0"/>
          </a:p>
          <a:p>
            <a:r>
              <a:rPr lang="en-US" altLang="zh-CN" dirty="0"/>
              <a:t>cuisine</a:t>
            </a:r>
            <a:r>
              <a:rPr lang="zh-CN" altLang="en-US" dirty="0"/>
              <a:t> </a:t>
            </a:r>
            <a:r>
              <a:rPr lang="en-US" altLang="zh-CN" dirty="0"/>
              <a:t>type:</a:t>
            </a:r>
            <a:r>
              <a:rPr lang="zh-CN" altLang="en-US" dirty="0"/>
              <a:t> </a:t>
            </a:r>
            <a:r>
              <a:rPr lang="en-US" altLang="zh-CN" dirty="0"/>
              <a:t>CHR</a:t>
            </a:r>
          </a:p>
          <a:p>
            <a:endParaRPr lang="en-US" dirty="0"/>
          </a:p>
          <a:p>
            <a:r>
              <a:rPr lang="en-US" altLang="zh-CN" dirty="0"/>
              <a:t>ingredients: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  <p:sp>
        <p:nvSpPr>
          <p:cNvPr id="15" name="Round Same Side Corner Rectangle 14">
            <a:extLst>
              <a:ext uri="{FF2B5EF4-FFF2-40B4-BE49-F238E27FC236}">
                <a16:creationId xmlns:a16="http://schemas.microsoft.com/office/drawing/2014/main" id="{B5C6A16E-6591-9544-932B-C046431E5928}"/>
              </a:ext>
            </a:extLst>
          </p:cNvPr>
          <p:cNvSpPr/>
          <p:nvPr/>
        </p:nvSpPr>
        <p:spPr>
          <a:xfrm>
            <a:off x="725214" y="4132775"/>
            <a:ext cx="2049517" cy="3573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Test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</a:rPr>
              <a:t>(N=9944)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843602-1647-C64C-8C26-63073D8193FE}"/>
              </a:ext>
            </a:extLst>
          </p:cNvPr>
          <p:cNvSpPr txBox="1"/>
          <p:nvPr/>
        </p:nvSpPr>
        <p:spPr>
          <a:xfrm>
            <a:off x="725214" y="4490123"/>
            <a:ext cx="204951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id:</a:t>
            </a:r>
            <a:r>
              <a:rPr lang="zh-CN" altLang="en-US" dirty="0"/>
              <a:t> </a:t>
            </a:r>
            <a:r>
              <a:rPr lang="en-US" altLang="zh-CN" dirty="0"/>
              <a:t>INT</a:t>
            </a:r>
          </a:p>
          <a:p>
            <a:endParaRPr lang="en-US" dirty="0"/>
          </a:p>
          <a:p>
            <a:r>
              <a:rPr lang="en-US" altLang="zh-CN" dirty="0"/>
              <a:t>ingredients: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E2907C-91B3-804F-8A55-7CF8DCA6D261}"/>
              </a:ext>
            </a:extLst>
          </p:cNvPr>
          <p:cNvCxnSpPr>
            <a:cxnSpLocks/>
          </p:cNvCxnSpPr>
          <p:nvPr/>
        </p:nvCxnSpPr>
        <p:spPr>
          <a:xfrm>
            <a:off x="2942897" y="2196662"/>
            <a:ext cx="85133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55ADFD-66C3-2F46-8B23-5C227D098B8E}"/>
              </a:ext>
            </a:extLst>
          </p:cNvPr>
          <p:cNvSpPr txBox="1"/>
          <p:nvPr/>
        </p:nvSpPr>
        <p:spPr>
          <a:xfrm>
            <a:off x="3873062" y="2050388"/>
            <a:ext cx="204951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unique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9E52CC-AA9E-F840-9958-0A358D2A5774}"/>
              </a:ext>
            </a:extLst>
          </p:cNvPr>
          <p:cNvSpPr txBox="1"/>
          <p:nvPr/>
        </p:nvSpPr>
        <p:spPr>
          <a:xfrm>
            <a:off x="3873062" y="3159344"/>
            <a:ext cx="245135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6714</a:t>
            </a:r>
            <a:r>
              <a:rPr lang="zh-CN" altLang="en-US" dirty="0"/>
              <a:t> </a:t>
            </a:r>
            <a:r>
              <a:rPr lang="en-US" altLang="zh-CN" dirty="0"/>
              <a:t>unique</a:t>
            </a:r>
            <a:r>
              <a:rPr lang="zh-CN" altLang="en-US" dirty="0"/>
              <a:t> </a:t>
            </a:r>
            <a:r>
              <a:rPr lang="en-US" altLang="zh-CN" dirty="0"/>
              <a:t>ingredients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6B805-03A4-EE40-838E-EBB88115A626}"/>
              </a:ext>
            </a:extLst>
          </p:cNvPr>
          <p:cNvCxnSpPr>
            <a:cxnSpLocks/>
          </p:cNvCxnSpPr>
          <p:nvPr/>
        </p:nvCxnSpPr>
        <p:spPr>
          <a:xfrm>
            <a:off x="2942897" y="2783797"/>
            <a:ext cx="33815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05F67E-DE0B-7642-8D44-996D8090A0D5}"/>
              </a:ext>
            </a:extLst>
          </p:cNvPr>
          <p:cNvCxnSpPr>
            <a:cxnSpLocks/>
          </p:cNvCxnSpPr>
          <p:nvPr/>
        </p:nvCxnSpPr>
        <p:spPr>
          <a:xfrm>
            <a:off x="2942897" y="3344010"/>
            <a:ext cx="85133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1A69440-B275-7543-A415-B61D39F26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531782"/>
              </p:ext>
            </p:extLst>
          </p:nvPr>
        </p:nvGraphicFramePr>
        <p:xfrm>
          <a:off x="6492582" y="929597"/>
          <a:ext cx="2354318" cy="3708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77159">
                  <a:extLst>
                    <a:ext uri="{9D8B030D-6E8A-4147-A177-3AD203B41FA5}">
                      <a16:colId xmlns:a16="http://schemas.microsoft.com/office/drawing/2014/main" val="3458668896"/>
                    </a:ext>
                  </a:extLst>
                </a:gridCol>
                <a:gridCol w="1177159">
                  <a:extLst>
                    <a:ext uri="{9D8B030D-6E8A-4147-A177-3AD203B41FA5}">
                      <a16:colId xmlns:a16="http://schemas.microsoft.com/office/drawing/2014/main" val="351374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Brazilian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British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6273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cajun</a:t>
                      </a:r>
                      <a:r>
                        <a:rPr lang="en-US" altLang="zh-CN" dirty="0" err="1"/>
                        <a:t>_</a:t>
                      </a:r>
                      <a:r>
                        <a:rPr lang="en-US" dirty="0" err="1"/>
                        <a:t>creole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8757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Filipino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French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89378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Indian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9872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Irish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Italian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4125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Jamaican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Japanese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0345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Korean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Mexican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54962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Moroccan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Russian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31537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Southern</a:t>
                      </a:r>
                      <a:r>
                        <a:rPr lang="en-US" altLang="zh-CN" dirty="0" err="1"/>
                        <a:t>_</a:t>
                      </a:r>
                      <a:r>
                        <a:rPr lang="en-US" dirty="0" err="1"/>
                        <a:t>us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Spanish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478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Thai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Vietnamese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127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077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Raw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EEA777-8153-3D42-B389-FE80949F3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516" y="2210019"/>
            <a:ext cx="5702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37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EDA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C708A2-F35F-3E49-90C5-670D8DECB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16" y="1908748"/>
            <a:ext cx="7346615" cy="4407969"/>
          </a:xfrm>
          <a:prstGeom prst="rect">
            <a:avLst/>
          </a:prstGeom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A4BF6C53-08E9-974F-B760-BEF86B48B924}"/>
              </a:ext>
            </a:extLst>
          </p:cNvPr>
          <p:cNvSpPr txBox="1">
            <a:spLocks/>
          </p:cNvSpPr>
          <p:nvPr/>
        </p:nvSpPr>
        <p:spPr>
          <a:xfrm>
            <a:off x="1291776" y="1294343"/>
            <a:ext cx="5905694" cy="614405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Recipe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length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distribution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669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D6B052-7304-C14A-BE10-475FCF45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16" y="1908748"/>
            <a:ext cx="7258891" cy="43553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E3E81A2-044E-E84B-A284-A5B5037A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336330"/>
            <a:ext cx="7886700" cy="689549"/>
          </a:xfrm>
        </p:spPr>
        <p:txBody>
          <a:bodyPr>
            <a:normAutofit/>
          </a:bodyPr>
          <a:lstStyle/>
          <a:p>
            <a:r>
              <a:rPr lang="en-US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EDA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E6E6C-DC5A-1B40-8D48-DC000DE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E203BF9-112F-6040-B21C-4D34CAB2DFC5}"/>
              </a:ext>
            </a:extLst>
          </p:cNvPr>
          <p:cNvSpPr txBox="1">
            <a:spLocks/>
          </p:cNvSpPr>
          <p:nvPr/>
        </p:nvSpPr>
        <p:spPr>
          <a:xfrm>
            <a:off x="1291775" y="1294343"/>
            <a:ext cx="7263645" cy="614405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marR="0" indent="-285750" algn="l" defTabSz="6858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Tx/>
              <a:buFont typeface="Arial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1D4F91"/>
              </a:buClr>
              <a:buFont typeface="LucidaGrande" charset="0"/>
              <a:buChar char="-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Total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number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recipes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each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cuisine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910169"/>
      </p:ext>
    </p:extLst>
  </p:cSld>
  <p:clrMapOvr>
    <a:masterClrMapping/>
  </p:clrMapOvr>
</p:sld>
</file>

<file path=ppt/theme/theme1.xml><?xml version="1.0" encoding="utf-8"?>
<a:theme xmlns:a="http://schemas.openxmlformats.org/drawingml/2006/main" name="1_UB Powerpoint Template">
  <a:themeElements>
    <a:clrScheme name="Custom 1">
      <a:dk1>
        <a:srgbClr val="53565A"/>
      </a:dk1>
      <a:lt1>
        <a:srgbClr val="FFFFFF"/>
      </a:lt1>
      <a:dk2>
        <a:srgbClr val="0077C8"/>
      </a:dk2>
      <a:lt2>
        <a:srgbClr val="FFFFFF"/>
      </a:lt2>
      <a:accent1>
        <a:srgbClr val="1D4F91"/>
      </a:accent1>
      <a:accent2>
        <a:srgbClr val="17802F"/>
      </a:accent2>
      <a:accent3>
        <a:srgbClr val="FC4C02"/>
      </a:accent3>
      <a:accent4>
        <a:srgbClr val="75787B"/>
      </a:accent4>
      <a:accent5>
        <a:srgbClr val="FFA300"/>
      </a:accent5>
      <a:accent6>
        <a:srgbClr val="AE2573"/>
      </a:accent6>
      <a:hlink>
        <a:srgbClr val="FF2500"/>
      </a:hlink>
      <a:folHlink>
        <a:srgbClr val="A632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3731</TotalTime>
  <Words>741</Words>
  <Application>Microsoft Macintosh PowerPoint</Application>
  <PresentationFormat>On-screen Show (4:3)</PresentationFormat>
  <Paragraphs>265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宋体</vt:lpstr>
      <vt:lpstr>Arial</vt:lpstr>
      <vt:lpstr>Calibri</vt:lpstr>
      <vt:lpstr>LucidaGrande</vt:lpstr>
      <vt:lpstr>1_UB Powerpoint Template</vt:lpstr>
      <vt:lpstr>cooking recipe  prediction</vt:lpstr>
      <vt:lpstr>PowerPoint Presentation</vt:lpstr>
      <vt:lpstr>Introduction</vt:lpstr>
      <vt:lpstr>Introduction</vt:lpstr>
      <vt:lpstr>PowerPoint Presentation</vt:lpstr>
      <vt:lpstr>Data - Raw</vt:lpstr>
      <vt:lpstr>Data - Raw</vt:lpstr>
      <vt:lpstr>Data - EDA</vt:lpstr>
      <vt:lpstr>Data - EDA</vt:lpstr>
      <vt:lpstr>Data - EDA</vt:lpstr>
      <vt:lpstr>Data - EDA</vt:lpstr>
      <vt:lpstr>Data - EDA</vt:lpstr>
      <vt:lpstr>Data - EDA</vt:lpstr>
      <vt:lpstr>PowerPoint Presentation</vt:lpstr>
      <vt:lpstr>Methods</vt:lpstr>
      <vt:lpstr>Methods – Feature Extraction</vt:lpstr>
      <vt:lpstr>Methods – Feature Extraction</vt:lpstr>
      <vt:lpstr>Methods – Feature Extraction</vt:lpstr>
      <vt:lpstr>Methods – Feature Extraction</vt:lpstr>
      <vt:lpstr>Methods – Feature Extraction</vt:lpstr>
      <vt:lpstr>Methods – Feature Extraction</vt:lpstr>
      <vt:lpstr>Methods – Feature Extraction</vt:lpstr>
      <vt:lpstr>Methods – Feature Extraction</vt:lpstr>
      <vt:lpstr>Methods – Classification</vt:lpstr>
      <vt:lpstr>Methods – Classification</vt:lpstr>
      <vt:lpstr>Methods – Classification</vt:lpstr>
      <vt:lpstr>PowerPoint Presentation</vt:lpstr>
      <vt:lpstr>Results</vt:lpstr>
      <vt:lpstr>PowerPoint Presentation</vt:lpstr>
      <vt:lpstr>Discussion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吴 国经</cp:lastModifiedBy>
  <cp:revision>347</cp:revision>
  <cp:lastPrinted>2015-10-19T19:01:41Z</cp:lastPrinted>
  <dcterms:created xsi:type="dcterms:W3CDTF">2016-06-28T14:05:07Z</dcterms:created>
  <dcterms:modified xsi:type="dcterms:W3CDTF">2019-12-06T04:32:24Z</dcterms:modified>
  <cp:category/>
</cp:coreProperties>
</file>